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sldIdLst>
    <p:sldId id="257" r:id="rId5"/>
    <p:sldId id="266" r:id="rId6"/>
    <p:sldId id="265" r:id="rId7"/>
    <p:sldId id="269" r:id="rId8"/>
    <p:sldId id="260" r:id="rId9"/>
    <p:sldId id="271" r:id="rId10"/>
    <p:sldId id="261" r:id="rId11"/>
    <p:sldId id="262" r:id="rId12"/>
    <p:sldId id="272" r:id="rId13"/>
    <p:sldId id="274" r:id="rId14"/>
    <p:sldId id="263" r:id="rId15"/>
    <p:sldId id="264" r:id="rId16"/>
    <p:sldId id="276" r:id="rId17"/>
    <p:sldId id="275" r:id="rId18"/>
    <p:sldId id="283" r:id="rId19"/>
    <p:sldId id="278" r:id="rId20"/>
    <p:sldId id="279" r:id="rId21"/>
    <p:sldId id="277" r:id="rId22"/>
    <p:sldId id="280" r:id="rId23"/>
    <p:sldId id="284" r:id="rId24"/>
    <p:sldId id="287" r:id="rId25"/>
    <p:sldId id="288" r:id="rId26"/>
    <p:sldId id="290" r:id="rId27"/>
    <p:sldId id="268" r:id="rId28"/>
    <p:sldId id="258" r:id="rId29"/>
  </p:sldIdLst>
  <p:sldSz cx="12192000" cy="6858000"/>
  <p:notesSz cx="6858000" cy="9144000"/>
  <p:embeddedFontLst>
    <p:embeddedFont>
      <p:font typeface="Abadi Extra Light" panose="020B0204020104020204" pitchFamily="34" charset="0"/>
      <p:regular r:id="rId31"/>
    </p:embeddedFont>
    <p:embeddedFont>
      <p:font typeface="Bahnschrift SemiBold" panose="020B0502040204020203" pitchFamily="34" charset="0"/>
      <p:bold r:id="rId32"/>
    </p:embeddedFont>
    <p:embeddedFont>
      <p:font typeface="Bahnschrift SemiBold Condensed" panose="020B0502040204020203" pitchFamily="34" charset="0"/>
      <p:bold r:id="rId33"/>
    </p:embeddedFont>
    <p:embeddedFont>
      <p:font typeface="Bahnschrift SemiBold SemiConden" panose="020B0502040204020203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scadia Code" panose="020B0609020000020004" pitchFamily="49" charset="0"/>
      <p:regular r:id="rId41"/>
      <p:bold r:id="rId42"/>
      <p:italic r:id="rId43"/>
      <p:boldItalic r:id="rId44"/>
    </p:embeddedFont>
    <p:embeddedFont>
      <p:font typeface="Georgia Pro Light" panose="02040302050405020303" pitchFamily="18" charset="0"/>
      <p:regular r:id="rId45"/>
      <p:italic r:id="rId46"/>
    </p:embeddedFont>
    <p:embeddedFont>
      <p:font typeface="Verdana Pro Cond Semibold" panose="020B0706030504040204" pitchFamily="34" charset="0"/>
      <p:bold r:id="rId47"/>
      <p:boldItalic r:id="rId4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1EC"/>
    <a:srgbClr val="36C3FF"/>
    <a:srgbClr val="5ABEBE"/>
    <a:srgbClr val="352354"/>
    <a:srgbClr val="325DA3"/>
    <a:srgbClr val="FCF37E"/>
    <a:srgbClr val="5BBFBE"/>
    <a:srgbClr val="00DDA2"/>
    <a:srgbClr val="5BBEBD"/>
    <a:srgbClr val="1A8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6" y="101"/>
      </p:cViewPr>
      <p:guideLst>
        <p:guide orient="horz" pos="2160"/>
        <p:guide pos="4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9FA0-3734-4D5D-B529-19B901707B82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9EB83-7129-46F4-AE49-253A22C52EE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64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152B7A-E6F2-6EF0-B50E-C1808A39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DE68BB-D85D-3028-706A-4521AC70A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E0FE1F-75A4-4060-AA16-A81110CE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7BE7-71A0-4D0E-BF38-54ED4E5BBD50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3B27DD-35DD-3B4A-3794-BE76B7CD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86C2E2-F990-4C05-C478-1A15EFB0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65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6C77B-2865-7456-318F-724DC042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1F8836-A87C-F6C9-82E7-1E678B11E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220A25-F067-149F-0E6F-67982440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30BE-EDCD-47C8-AC2D-25DE9B9ED979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63509F-0298-3650-2E12-0414E872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8CDBD-1448-8160-7BD4-053B4D77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0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2A224F-82E6-EFE3-C7BF-5DD7E3DE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B12A0D1-9EDA-E974-5EDE-687F30EB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943144-8B85-391F-5EF9-F61EF623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6539-5F43-4D5B-9B07-F9623FB35E68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69B95-F5CC-91A1-EA1B-6DC29F8B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7E3937-59EB-D5DE-11B3-1AD76BD3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06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3F415-9AC1-770A-C100-52D4C2A9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76EE2F-9271-6EB5-2BF1-C6079ABB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8DCE80-FFB5-69AD-3958-1A75DA9F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878E-BED3-488F-A069-39C0241661AD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56C436-58A2-7C75-CD1C-51AEFCB1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7B2731-D38E-D777-581B-5441B706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5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B8768-D0CF-79CB-3F78-A4E34AE2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59DCC9-F0CE-C25F-3383-7A9B9F682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F42B7C-E9BF-1ABB-8E48-FC98B80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7934-68A1-4CB4-A691-E36AD12FE2E1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D845CF-EF6F-160D-1B5C-BB42DD83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8D9E99-3254-2C18-FE93-B257360E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14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C7132-1EEE-295F-9261-3203B820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74CAF2-6C80-D417-2524-63C8EBF75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D7B651-D51F-EE66-941B-BF643858D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D52388-7351-906D-4449-61C621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7CB6-8BEB-4227-8844-1B3DC61A06A9}" type="datetime1">
              <a:rPr lang="it-IT" smtClean="0"/>
              <a:t>10/01/2023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5657F0-941C-C95E-F143-099DE14E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145793-4EF9-B7BD-C7D1-E2B260C2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63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269FD-B795-8587-A161-26FF0AEC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AD0BEB-87E0-02A6-C8B4-24641DB20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8C4AC2-E401-C836-4FA8-558188C9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A98016-57FE-FF92-F8D5-68399E254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F2D5005-0CF5-B2D5-7084-7BA158125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BDB3916-A7F8-8620-ED93-2279C1AB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434A-4D60-47B0-BD3F-7860BF0EE6AC}" type="datetime1">
              <a:rPr lang="it-IT" smtClean="0"/>
              <a:t>10/01/2023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813E0C-5E0D-873A-05AD-70F55D86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E15D211-E5B0-43C5-675C-2C8C5CA4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481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AD5C9-8A11-FB17-DF0F-35AAAA28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10479C-01CE-B94D-B0AB-606AE89E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1DB9-2535-4786-ABBC-020AABF86ECE}" type="datetime1">
              <a:rPr lang="it-IT" smtClean="0"/>
              <a:t>10/01/2023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888323-093B-53BE-5598-BA765519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89379F-0576-4BD3-6FE2-15A3646B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88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F006D6-ED2C-FC1F-F1CB-8DBE9BCE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C0A-F490-49E4-B8B6-8279FBDC7C2F}" type="datetime1">
              <a:rPr lang="it-IT" smtClean="0"/>
              <a:t>10/01/2023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532CC58-B6CE-73FA-30DA-E0593298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CF5CE-A999-11EB-14E1-5B506FA2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26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8120C5-82EB-AFAD-97BF-FCADB5FA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99F88E-B8BE-38F3-1AAE-B8B9EFE3B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745ED39-D13E-CC0F-B085-5B07D047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5EA55F-A004-D9E8-C177-559FB3AF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2EFA-8683-4919-BAEB-2533B1D949D2}" type="datetime1">
              <a:rPr lang="it-IT" smtClean="0"/>
              <a:t>10/01/2023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8135FE-471F-D166-3574-561463A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3BDBB8-996F-67AE-7BCB-699C5509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96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DDB7A-ECEB-FC4B-9A00-3B29EE4D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509610-36AA-FCAB-7AEE-6DE93AD31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348281C-307D-05E0-4BAC-32772414D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F03239-C0F9-0043-DA3C-707A0EE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F1BA-8AD6-4C2B-BA59-1C41228C948E}" type="datetime1">
              <a:rPr lang="it-IT" smtClean="0"/>
              <a:t>10/01/2023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FAAEA8-4480-3963-B44E-A22F9AE7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2FEC31-E019-B1DE-D53C-C6D3CDAF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0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627E00-9186-B0CF-120B-8585E76F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395561-1179-03E5-5E1A-1166601F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A66549-C4B1-D586-5EDA-789299B23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0985-6A1A-474A-B57C-0EF79CEE7E2F}" type="datetime1">
              <a:rPr lang="it-IT" smtClean="0"/>
              <a:t>10/01/2023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BD9D1-8EE3-AEC0-6A58-C41383A65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893AA3-F888-B2AD-93B5-CF6FC90B7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0894-B67E-4006-B63A-B006110C85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27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c.com/2019/07/31/burger-kings-plant-based-impossible-whopper-is-launching-nationwide-this-month.html" TargetMode="External"/><Relationship Id="rId13" Type="http://schemas.openxmlformats.org/officeDocument/2006/relationships/hyperlink" Target="https://madewithmotif.com/" TargetMode="External"/><Relationship Id="rId18" Type="http://schemas.openxmlformats.org/officeDocument/2006/relationships/hyperlink" Target="https://worldwide.espacenet.com/patent/search/family/053675762/publication/EP2943072B1?q=EP2943072B1" TargetMode="External"/><Relationship Id="rId3" Type="http://schemas.openxmlformats.org/officeDocument/2006/relationships/hyperlink" Target="https://ourworldindata.org/emissions-by-sector" TargetMode="External"/><Relationship Id="rId7" Type="http://schemas.openxmlformats.org/officeDocument/2006/relationships/hyperlink" Target="https://impossiblefoods.com/products" TargetMode="External"/><Relationship Id="rId12" Type="http://schemas.openxmlformats.org/officeDocument/2006/relationships/hyperlink" Target="https://insights.greyb.com/impossible-foods-patents/" TargetMode="External"/><Relationship Id="rId17" Type="http://schemas.openxmlformats.org/officeDocument/2006/relationships/hyperlink" Target="https://portal.unifiedpatents.com/ptab/caselist?filings.full_text=Motif+Foodworks&amp;sort=-filing_date" TargetMode="External"/><Relationship Id="rId2" Type="http://schemas.openxmlformats.org/officeDocument/2006/relationships/hyperlink" Target="https://ourworldindata.org/co2-and-other-greenhouse-gas-emissions" TargetMode="External"/><Relationship Id="rId16" Type="http://schemas.openxmlformats.org/officeDocument/2006/relationships/hyperlink" Target="https://madewithmotif.com/2021/12/08/motif-foodworks-announces-the-commercial-launch-of-hemami-food-tech-earns-generally-recognized-as-safe-gras-status-from-fd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possiblefoods.com/company/overview" TargetMode="External"/><Relationship Id="rId11" Type="http://schemas.openxmlformats.org/officeDocument/2006/relationships/hyperlink" Target="https://patents.justia.com/assignee/impossible-foods-inc" TargetMode="External"/><Relationship Id="rId5" Type="http://schemas.openxmlformats.org/officeDocument/2006/relationships/hyperlink" Target="https://www.globaldata.com/data-insights/consumer/growing-demand-for-meat-alternatives/" TargetMode="External"/><Relationship Id="rId15" Type="http://schemas.openxmlformats.org/officeDocument/2006/relationships/hyperlink" Target="https://alter.com/trademarks/hemami-90897535" TargetMode="External"/><Relationship Id="rId10" Type="http://schemas.openxmlformats.org/officeDocument/2006/relationships/hyperlink" Target="https://impossiblefoods.com/heme" TargetMode="External"/><Relationship Id="rId19" Type="http://schemas.openxmlformats.org/officeDocument/2006/relationships/hyperlink" Target="https://www.fooddive.com/news/impossible-foods-sues-motif-foodworks-over-its-plant-based-heme-product/620147/" TargetMode="External"/><Relationship Id="rId4" Type="http://schemas.openxmlformats.org/officeDocument/2006/relationships/hyperlink" Target="https://ourworldindata.org/meat-production" TargetMode="External"/><Relationship Id="rId9" Type="http://schemas.openxmlformats.org/officeDocument/2006/relationships/hyperlink" Target="https://www.crunchbase.com/organization/impossible-foods" TargetMode="External"/><Relationship Id="rId14" Type="http://schemas.openxmlformats.org/officeDocument/2006/relationships/hyperlink" Target="https://patents.google.com/patent/EP3345484B1/en?oq=US9826772B2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B2FC94-6FF2-470A-D883-AF646E2F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73884"/>
            <a:ext cx="10287000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9EFF88-DF8A-38D1-780E-442FFB6BB582}"/>
              </a:ext>
            </a:extLst>
          </p:cNvPr>
          <p:cNvSpPr txBox="1"/>
          <p:nvPr/>
        </p:nvSpPr>
        <p:spPr>
          <a:xfrm>
            <a:off x="-650240" y="0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0" u="none" strike="noStrike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12/01/2023</a:t>
            </a:r>
            <a:endParaRPr lang="it-IT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FDA80A-01CD-29A4-A203-540BA34360F3}"/>
              </a:ext>
            </a:extLst>
          </p:cNvPr>
          <p:cNvSpPr txBox="1"/>
          <p:nvPr/>
        </p:nvSpPr>
        <p:spPr>
          <a:xfrm>
            <a:off x="121920" y="1397675"/>
            <a:ext cx="1207008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0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PATENTS</a:t>
            </a:r>
            <a:r>
              <a:rPr lang="it-IT" sz="7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algn="ctr"/>
            <a:r>
              <a:rPr lang="it-IT" sz="5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CASE OF IMPOSSIBLE FOODS </a:t>
            </a:r>
            <a:endParaRPr lang="en-GB" sz="5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A7B3FB-63E5-5113-9746-7C4B7BEB7CEC}"/>
              </a:ext>
            </a:extLst>
          </p:cNvPr>
          <p:cNvSpPr txBox="1"/>
          <p:nvPr/>
        </p:nvSpPr>
        <p:spPr>
          <a:xfrm>
            <a:off x="-71120" y="6126480"/>
            <a:ext cx="3103880" cy="66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Light </a:t>
            </a:r>
            <a:r>
              <a:rPr lang="it-IT" sz="36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It</a:t>
            </a:r>
            <a:r>
              <a:rPr lang="it-IT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Up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18846C3-82EC-290D-AFD3-38B88C595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2" y="5955848"/>
            <a:ext cx="410478" cy="41047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2E203A-B8EF-5659-F5F0-5C0A23809913}"/>
              </a:ext>
            </a:extLst>
          </p:cNvPr>
          <p:cNvSpPr txBox="1"/>
          <p:nvPr/>
        </p:nvSpPr>
        <p:spPr>
          <a:xfrm>
            <a:off x="9242828" y="4848107"/>
            <a:ext cx="29952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Leila Dardouri</a:t>
            </a:r>
          </a:p>
          <a:p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Alberto </a:t>
            </a:r>
            <a:r>
              <a:rPr lang="en-GB" sz="2400" b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Lazari</a:t>
            </a:r>
            <a:endParaRPr lang="en-GB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Francesco </a:t>
            </a:r>
            <a:r>
              <a:rPr lang="en-GB" sz="2400" b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Protopapa</a:t>
            </a:r>
            <a:endParaRPr lang="en-GB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Diego </a:t>
            </a:r>
            <a:r>
              <a:rPr lang="en-GB" sz="2400" b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Stafa</a:t>
            </a:r>
            <a:endParaRPr lang="en-GB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Giacomo </a:t>
            </a:r>
            <a:r>
              <a:rPr lang="en-GB" sz="2400" b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Stevanato</a:t>
            </a:r>
            <a:endParaRPr lang="en-GB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9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magine 62">
            <a:extLst>
              <a:ext uri="{FF2B5EF4-FFF2-40B4-BE49-F238E27FC236}">
                <a16:creationId xmlns:a16="http://schemas.microsoft.com/office/drawing/2014/main" id="{428484E3-B1AA-F07B-3A2E-23A314BB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120" y="-40817"/>
            <a:ext cx="2222454" cy="203565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7E3100B6-30D3-5979-57AC-851979D1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047" y="1970372"/>
            <a:ext cx="2170753" cy="2117623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DFFBAB34-01D7-E7E8-6CAD-E187382F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116" y="3981223"/>
            <a:ext cx="2108013" cy="3126448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983F5096-994C-002E-3711-D4E6062E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706" y="-4087"/>
            <a:ext cx="3370525" cy="249840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C0D783-BC28-6397-C93F-7C1DD1DEA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684" y="2398470"/>
            <a:ext cx="3464570" cy="167711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7EDCA29-5104-6B6B-5C55-054B9D666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644" y="4030883"/>
            <a:ext cx="2863843" cy="28770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7CFE7C-D7BB-433D-779E-96C05F1C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487" y="4708623"/>
            <a:ext cx="2230142" cy="2199346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986616E-ADD5-AE78-A018-64F6027CD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619" y="2678296"/>
            <a:ext cx="2667204" cy="200768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DFE7C81-F1FF-4109-8208-A7FCE960A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382" y="2044700"/>
            <a:ext cx="2768600" cy="27686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B6A1580-2A74-AAAE-0F74-9FA12D0663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723" y="0"/>
            <a:ext cx="2359859" cy="23653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AE031CD-9D4B-42A6-669D-C0B5BD598C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8534" y="-51828"/>
            <a:ext cx="2768600" cy="27686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66A197C-37A0-553F-A747-1E9211A4A7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8801" y="-37015"/>
            <a:ext cx="2227613" cy="223277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57B0564-C803-511A-ED80-5A21611C2B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1748" y="4622800"/>
            <a:ext cx="3464570" cy="224476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27D6DFA-9E49-0794-2AA8-62F49FD440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" y="4320785"/>
            <a:ext cx="1682788" cy="2537215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FD983505-509B-A549-D3EA-FDC4FC0D1A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6488" y="2044700"/>
            <a:ext cx="2222454" cy="26639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549926-B51F-7EE1-8DBA-D2D350EA2C86}"/>
              </a:ext>
            </a:extLst>
          </p:cNvPr>
          <p:cNvSpPr txBox="1"/>
          <p:nvPr/>
        </p:nvSpPr>
        <p:spPr>
          <a:xfrm>
            <a:off x="732400" y="152701"/>
            <a:ext cx="7155313" cy="64479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it-IT" sz="413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SemiBold Condensed" panose="020B0502040204020203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4D3B87-0A4F-59E6-79B5-405E0A7E3009}"/>
              </a:ext>
            </a:extLst>
          </p:cNvPr>
          <p:cNvSpPr txBox="1"/>
          <p:nvPr/>
        </p:nvSpPr>
        <p:spPr>
          <a:xfrm>
            <a:off x="6511438" y="4025783"/>
            <a:ext cx="4509833" cy="184665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SemiBold Condensed" panose="020B0502040204020203" pitchFamily="34" charset="0"/>
              </a:rPr>
              <a:t>products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57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rger King + Impossible Foods">
            <a:extLst>
              <a:ext uri="{FF2B5EF4-FFF2-40B4-BE49-F238E27FC236}">
                <a16:creationId xmlns:a16="http://schemas.microsoft.com/office/drawing/2014/main" id="{75E8D5B3-812C-7AA6-562B-C3A24079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0"/>
            <a:ext cx="1106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87DEBD-2A91-64D4-79C2-7D356E2F1DA1}"/>
              </a:ext>
            </a:extLst>
          </p:cNvPr>
          <p:cNvSpPr txBox="1"/>
          <p:nvPr/>
        </p:nvSpPr>
        <p:spPr>
          <a:xfrm>
            <a:off x="243840" y="245626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August 2019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F1538E-6B32-1CC1-921C-84481E32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F88509E-28C4-D6C9-EA6C-87A866BD9383}"/>
              </a:ext>
            </a:extLst>
          </p:cNvPr>
          <p:cNvSpPr/>
          <p:nvPr/>
        </p:nvSpPr>
        <p:spPr>
          <a:xfrm>
            <a:off x="2330132" y="4375477"/>
            <a:ext cx="8994220" cy="1581206"/>
          </a:xfrm>
          <a:prstGeom prst="roundRect">
            <a:avLst/>
          </a:prstGeom>
          <a:solidFill>
            <a:srgbClr val="00D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864546E-41CF-E373-2BDD-D0F5962AD42E}"/>
              </a:ext>
            </a:extLst>
          </p:cNvPr>
          <p:cNvSpPr/>
          <p:nvPr/>
        </p:nvSpPr>
        <p:spPr>
          <a:xfrm>
            <a:off x="2330132" y="1564481"/>
            <a:ext cx="8994220" cy="1581206"/>
          </a:xfrm>
          <a:prstGeom prst="roundRect">
            <a:avLst/>
          </a:prstGeom>
          <a:solidFill>
            <a:srgbClr val="00D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E1976EB-1F99-506E-8762-87B6E9C3C554}"/>
              </a:ext>
            </a:extLst>
          </p:cNvPr>
          <p:cNvSpPr/>
          <p:nvPr/>
        </p:nvSpPr>
        <p:spPr>
          <a:xfrm>
            <a:off x="806688" y="992758"/>
            <a:ext cx="2062480" cy="2062480"/>
          </a:xfrm>
          <a:prstGeom prst="ellipse">
            <a:avLst/>
          </a:prstGeom>
          <a:solidFill>
            <a:srgbClr val="A881EC"/>
          </a:solidFill>
          <a:ln>
            <a:solidFill>
              <a:srgbClr val="A88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C93C05-195C-BDA6-DC4B-847D05B8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" y="1137458"/>
            <a:ext cx="1773079" cy="1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E62675-4211-C996-2C07-FA21890A133C}"/>
              </a:ext>
            </a:extLst>
          </p:cNvPr>
          <p:cNvSpPr txBox="1"/>
          <p:nvPr/>
        </p:nvSpPr>
        <p:spPr>
          <a:xfrm>
            <a:off x="3177679" y="1786656"/>
            <a:ext cx="6773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800" b="0" i="0" u="none" strike="noStrike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2800" b="1" i="0" u="none" strike="noStrike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it-IT" sz="28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1.9</a:t>
            </a:r>
            <a:r>
              <a:rPr lang="it-IT" sz="2800" b="1" i="0" u="none" strike="noStrike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BILLION FUNDINDG</a:t>
            </a:r>
            <a:endParaRPr lang="it-IT" sz="2800" b="1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60B6BB-98B8-75DA-39E2-EFA766122345}"/>
              </a:ext>
            </a:extLst>
          </p:cNvPr>
          <p:cNvSpPr txBox="1"/>
          <p:nvPr/>
        </p:nvSpPr>
        <p:spPr>
          <a:xfrm>
            <a:off x="3013868" y="2309876"/>
            <a:ext cx="800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badi Extra Light" panose="020B0204020104020204" pitchFamily="34" charset="0"/>
              </a:rPr>
              <a:t>From Bill Gates, Google Ventures, Horizons Ventures, Viking Global </a:t>
            </a:r>
            <a:r>
              <a:rPr lang="it-IT" sz="2000" dirty="0" err="1">
                <a:latin typeface="Abadi Extra Light" panose="020B0204020104020204" pitchFamily="34" charset="0"/>
              </a:rPr>
              <a:t>Investors</a:t>
            </a:r>
            <a:r>
              <a:rPr lang="it-IT" sz="2000" dirty="0">
                <a:latin typeface="Abadi Extra Light" panose="020B0204020104020204" pitchFamily="34" charset="0"/>
              </a:rPr>
              <a:t>…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438E899-D6F1-5A5E-61C0-E6B73E3A8A37}"/>
              </a:ext>
            </a:extLst>
          </p:cNvPr>
          <p:cNvSpPr/>
          <p:nvPr/>
        </p:nvSpPr>
        <p:spPr>
          <a:xfrm>
            <a:off x="806688" y="3802763"/>
            <a:ext cx="2062480" cy="2062480"/>
          </a:xfrm>
          <a:prstGeom prst="ellipse">
            <a:avLst/>
          </a:prstGeom>
          <a:solidFill>
            <a:srgbClr val="A881EC"/>
          </a:solidFill>
          <a:ln>
            <a:solidFill>
              <a:srgbClr val="A88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6A9EEB-EBDD-B398-4BB2-43151024491B}"/>
              </a:ext>
            </a:extLst>
          </p:cNvPr>
          <p:cNvSpPr txBox="1"/>
          <p:nvPr/>
        </p:nvSpPr>
        <p:spPr>
          <a:xfrm>
            <a:off x="3440469" y="4572393"/>
            <a:ext cx="6773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2800" b="1" i="0" u="none" strike="noStrike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VALUED AT $7 </a:t>
            </a:r>
            <a:r>
              <a:rPr lang="it-IT" sz="28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BILLION</a:t>
            </a:r>
            <a:endParaRPr lang="it-IT" sz="2800" b="1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593DFAD-267C-5E57-9B60-4AB952130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44" y="4107957"/>
            <a:ext cx="1392227" cy="139222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DC2BDAA-E375-05E9-E950-8BD322282A22}"/>
              </a:ext>
            </a:extLst>
          </p:cNvPr>
          <p:cNvSpPr txBox="1"/>
          <p:nvPr/>
        </p:nvSpPr>
        <p:spPr>
          <a:xfrm>
            <a:off x="2908160" y="5009190"/>
            <a:ext cx="783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Available in over 11.000 grocery stores and 20.000 restaurants 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in the USA, Canada, Asia and UK.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D2973C-7222-EC11-D0FE-8AD68237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4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persona, cibo, mangiando, merendina&#10;&#10;Descrizione generata automaticamente">
            <a:extLst>
              <a:ext uri="{FF2B5EF4-FFF2-40B4-BE49-F238E27FC236}">
                <a16:creationId xmlns:a16="http://schemas.microsoft.com/office/drawing/2014/main" id="{C6BC41B0-A0C4-6418-D91F-8E4FDEF8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65" y="0"/>
            <a:ext cx="4908135" cy="6858000"/>
          </a:xfrm>
          <a:prstGeom prst="rect">
            <a:avLst/>
          </a:prstGeom>
        </p:spPr>
      </p:pic>
      <p:pic>
        <p:nvPicPr>
          <p:cNvPr id="8" name="Immagine 7" descr="Immagine che contiene persona, uomo, occhiali, sandwich&#10;&#10;Descrizione generata automaticamente">
            <a:extLst>
              <a:ext uri="{FF2B5EF4-FFF2-40B4-BE49-F238E27FC236}">
                <a16:creationId xmlns:a16="http://schemas.microsoft.com/office/drawing/2014/main" id="{74F6E8E9-CE80-B9BB-629C-24B3D8E4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55" y="0"/>
            <a:ext cx="4858655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2E4E43-CE0C-6D69-AA9F-ABB72382361C}"/>
              </a:ext>
            </a:extLst>
          </p:cNvPr>
          <p:cNvSpPr txBox="1"/>
          <p:nvPr/>
        </p:nvSpPr>
        <p:spPr>
          <a:xfrm>
            <a:off x="3118263" y="1351657"/>
            <a:ext cx="59554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WHY</a:t>
            </a:r>
          </a:p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</a:t>
            </a:r>
          </a:p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SPECIAL?</a:t>
            </a:r>
          </a:p>
        </p:txBody>
      </p:sp>
    </p:spTree>
    <p:extLst>
      <p:ext uri="{BB962C8B-B14F-4D97-AF65-F5344CB8AC3E}">
        <p14:creationId xmlns:p14="http://schemas.microsoft.com/office/powerpoint/2010/main" val="228462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5F7C20-E42A-2092-6D66-466FD41CB255}"/>
              </a:ext>
            </a:extLst>
          </p:cNvPr>
          <p:cNvSpPr txBox="1"/>
          <p:nvPr/>
        </p:nvSpPr>
        <p:spPr>
          <a:xfrm>
            <a:off x="6797789" y="523220"/>
            <a:ext cx="3644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0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HEME</a:t>
            </a:r>
            <a:endParaRPr lang="it-IT" sz="80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ECBC5D-6F88-8861-BF9D-F4E785D6394B}"/>
              </a:ext>
            </a:extLst>
          </p:cNvPr>
          <p:cNvSpPr txBox="1"/>
          <p:nvPr/>
        </p:nvSpPr>
        <p:spPr>
          <a:xfrm>
            <a:off x="5262880" y="1765530"/>
            <a:ext cx="671471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Discovered in </a:t>
            </a:r>
            <a:r>
              <a:rPr lang="en-US" sz="2000" b="1" dirty="0">
                <a:solidFill>
                  <a:srgbClr val="222222"/>
                </a:solidFill>
                <a:latin typeface="Abadi Extra Light" panose="020B0204020104020204" pitchFamily="34" charset="0"/>
              </a:rPr>
              <a:t>1892</a:t>
            </a:r>
            <a:r>
              <a:rPr lang="en-US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, 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t is a precursor to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hemoglobin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, which is necessary to bind oxygen in the bloodstream.</a:t>
            </a:r>
          </a:p>
          <a:p>
            <a:endParaRPr lang="en-US" sz="2000" b="0" i="0" dirty="0">
              <a:solidFill>
                <a:srgbClr val="222222"/>
              </a:solidFill>
              <a:effectLst/>
              <a:latin typeface="Abadi Extra Light" panose="020B0204020104020204" pitchFamily="34" charset="0"/>
            </a:endParaRPr>
          </a:p>
          <a:p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r>
              <a:rPr lang="en-US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Impossible Foods was the </a:t>
            </a:r>
            <a:r>
              <a:rPr lang="en-US" sz="2000" b="1" dirty="0">
                <a:solidFill>
                  <a:srgbClr val="222222"/>
                </a:solidFill>
                <a:latin typeface="Abadi Extra Light" panose="020B0204020104020204" pitchFamily="34" charset="0"/>
              </a:rPr>
              <a:t>first one to discover that Heme makes meat taste like meat.</a:t>
            </a:r>
          </a:p>
          <a:p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r>
              <a:rPr lang="en-US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It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is found in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every living being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- both plants and animals.</a:t>
            </a:r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endParaRPr lang="en-US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r>
              <a:rPr lang="en-GB" sz="2000" dirty="0">
                <a:latin typeface="Abadi Extra Light" panose="020B0204020104020204" pitchFamily="34" charset="0"/>
              </a:rPr>
              <a:t>Impossible Foods’ </a:t>
            </a:r>
            <a:r>
              <a:rPr lang="en-GB" sz="2000" dirty="0" err="1">
                <a:latin typeface="Abadi Extra Light" panose="020B0204020104020204" pitchFamily="34" charset="0"/>
              </a:rPr>
              <a:t>heme</a:t>
            </a:r>
            <a:r>
              <a:rPr lang="en-GB" sz="2000" dirty="0">
                <a:latin typeface="Abadi Extra Light" panose="020B0204020104020204" pitchFamily="34" charset="0"/>
              </a:rPr>
              <a:t> is made by putting </a:t>
            </a:r>
            <a:r>
              <a:rPr lang="en-GB" sz="2000" b="1" dirty="0">
                <a:latin typeface="Abadi Extra Light" panose="020B0204020104020204" pitchFamily="34" charset="0"/>
              </a:rPr>
              <a:t>DNA from soy plants into a genetically engineered yeast</a:t>
            </a:r>
            <a:r>
              <a:rPr lang="en-GB" sz="2000" dirty="0">
                <a:latin typeface="Abadi Extra Light" panose="020B0204020104020204" pitchFamily="34" charset="0"/>
              </a:rPr>
              <a:t>. Then the yeast is </a:t>
            </a:r>
            <a:r>
              <a:rPr lang="en-GB" sz="2000" b="1" dirty="0">
                <a:latin typeface="Abadi Extra Light" panose="020B0204020104020204" pitchFamily="34" charset="0"/>
              </a:rPr>
              <a:t>fermented</a:t>
            </a:r>
            <a:r>
              <a:rPr lang="en-GB" sz="2000" dirty="0">
                <a:latin typeface="Abadi Extra Light" panose="020B0204020104020204" pitchFamily="34" charset="0"/>
              </a:rPr>
              <a:t>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FB215D-A9BE-390F-2E77-5746A7D5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479942" y="594885"/>
            <a:ext cx="7743057" cy="478317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9FEB165-93B1-915A-F3F0-C2DA2EF9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375">
            <a:off x="3222774" y="5154684"/>
            <a:ext cx="1206942" cy="1335682"/>
          </a:xfrm>
          <a:prstGeom prst="rect">
            <a:avLst/>
          </a:prstGeom>
          <a:noFill/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3946D66-E6DF-FE6E-201E-9C178721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3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5F7C20-E42A-2092-6D66-466FD41CB255}"/>
              </a:ext>
            </a:extLst>
          </p:cNvPr>
          <p:cNvSpPr txBox="1"/>
          <p:nvPr/>
        </p:nvSpPr>
        <p:spPr>
          <a:xfrm>
            <a:off x="1066800" y="563860"/>
            <a:ext cx="10058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HOW TO PROTECT SUCH DISCOVERY?</a:t>
            </a:r>
            <a:endParaRPr lang="it-IT" sz="4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A9205D1-A0D6-7EC4-FE07-8A004AFD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7" y="1737206"/>
            <a:ext cx="4206393" cy="4206393"/>
          </a:xfrm>
          <a:prstGeom prst="rect">
            <a:avLst/>
          </a:prstGeom>
        </p:spPr>
      </p:pic>
      <p:pic>
        <p:nvPicPr>
          <p:cNvPr id="1028" name="Picture 4" descr="What They Are Saying: Close Patent Loopholes That Threaten Innovation for  Patients">
            <a:extLst>
              <a:ext uri="{FF2B5EF4-FFF2-40B4-BE49-F238E27FC236}">
                <a16:creationId xmlns:a16="http://schemas.microsoft.com/office/drawing/2014/main" id="{CB0C7F19-8FFA-12F4-A959-F8213226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31" y="5000896"/>
            <a:ext cx="3039909" cy="15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CCBC5A-9D93-1091-2865-BB4E6A4CDA22}"/>
              </a:ext>
            </a:extLst>
          </p:cNvPr>
          <p:cNvSpPr txBox="1"/>
          <p:nvPr/>
        </p:nvSpPr>
        <p:spPr>
          <a:xfrm>
            <a:off x="5374793" y="2050910"/>
            <a:ext cx="65735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badi Extra Light" panose="020B0204020104020204" pitchFamily="34" charset="0"/>
              </a:rPr>
              <a:t>PATENT</a:t>
            </a:r>
            <a:r>
              <a:rPr lang="it-IT" dirty="0">
                <a:latin typeface="Abadi Extra Light" panose="020B0204020104020204" pitchFamily="34" charset="0"/>
              </a:rPr>
              <a:t>: </a:t>
            </a:r>
            <a:r>
              <a:rPr lang="en-US" dirty="0">
                <a:latin typeface="Abadi Extra Light" panose="020B0204020104020204" pitchFamily="34" charset="0"/>
              </a:rPr>
              <a:t>license which grants the right to </a:t>
            </a:r>
            <a:r>
              <a:rPr lang="en-US" b="1" dirty="0">
                <a:latin typeface="Abadi Extra Light" panose="020B0204020104020204" pitchFamily="34" charset="0"/>
              </a:rPr>
              <a:t>exclude others from using, making or selling </a:t>
            </a:r>
            <a:r>
              <a:rPr lang="en-US" dirty="0">
                <a:latin typeface="Abadi Extra Light" panose="020B0204020104020204" pitchFamily="34" charset="0"/>
              </a:rPr>
              <a:t>your invention</a:t>
            </a:r>
            <a:r>
              <a:rPr lang="en-US" b="1" dirty="0">
                <a:latin typeface="Abadi Extra Light" panose="020B0204020104020204" pitchFamily="34" charset="0"/>
              </a:rPr>
              <a:t>.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To get a patent </a:t>
            </a:r>
            <a:r>
              <a:rPr lang="en-US" b="1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technical information </a:t>
            </a:r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about the invention must be </a:t>
            </a:r>
            <a:r>
              <a:rPr lang="en-US" b="1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disclosed to the public </a:t>
            </a:r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in </a:t>
            </a:r>
            <a:r>
              <a:rPr lang="en-US" dirty="0">
                <a:solidFill>
                  <a:srgbClr val="3B3B3B"/>
                </a:solidFill>
                <a:latin typeface="Abadi Extra Light" panose="020B0204020104020204" pitchFamily="34" charset="0"/>
              </a:rPr>
              <a:t>the </a:t>
            </a:r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application.</a:t>
            </a:r>
          </a:p>
          <a:p>
            <a:endParaRPr lang="en-US" dirty="0">
              <a:solidFill>
                <a:srgbClr val="3B3B3B"/>
              </a:solidFill>
              <a:latin typeface="Abadi Extra Light" panose="020B0204020104020204" pitchFamily="34" charset="0"/>
            </a:endParaRPr>
          </a:p>
          <a:p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Patents are territorial, hence </a:t>
            </a:r>
            <a:r>
              <a:rPr lang="en-US" b="1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not valid in every country</a:t>
            </a:r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.</a:t>
            </a:r>
          </a:p>
          <a:p>
            <a:endParaRPr lang="en-US" dirty="0">
              <a:solidFill>
                <a:srgbClr val="3B3B3B"/>
              </a:solidFill>
              <a:latin typeface="Abadi Extra Light" panose="020B0204020104020204" pitchFamily="34" charset="0"/>
            </a:endParaRPr>
          </a:p>
          <a:p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They last generally </a:t>
            </a:r>
            <a:r>
              <a:rPr lang="en-US" b="1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20 years </a:t>
            </a:r>
            <a:r>
              <a:rPr lang="en-US" b="0" i="0" dirty="0">
                <a:solidFill>
                  <a:srgbClr val="3B3B3B"/>
                </a:solidFill>
                <a:effectLst/>
                <a:latin typeface="Abadi Extra Light" panose="020B0204020104020204" pitchFamily="34" charset="0"/>
              </a:rPr>
              <a:t>from the filing date of the application.</a:t>
            </a:r>
          </a:p>
          <a:p>
            <a:endParaRPr lang="en-US" dirty="0">
              <a:solidFill>
                <a:srgbClr val="3B3B3B"/>
              </a:solidFill>
              <a:latin typeface="Abadi Extra Light" panose="020B0204020104020204" pitchFamily="34" charset="0"/>
            </a:endParaRPr>
          </a:p>
          <a:p>
            <a:endParaRPr lang="it-IT" dirty="0">
              <a:latin typeface="Abadi Extra Light" panose="020B02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697117-57E5-5980-B09B-419F54FB8503}"/>
              </a:ext>
            </a:extLst>
          </p:cNvPr>
          <p:cNvSpPr txBox="1"/>
          <p:nvPr/>
        </p:nvSpPr>
        <p:spPr>
          <a:xfrm>
            <a:off x="5374793" y="50233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badi Extra Light" panose="020B0204020104020204" pitchFamily="34" charset="0"/>
              </a:rPr>
              <a:t>Impossible Foods protected the </a:t>
            </a:r>
            <a:r>
              <a:rPr lang="en-GB" sz="1800" b="1" dirty="0">
                <a:latin typeface="Abadi Extra Light" panose="020B0204020104020204" pitchFamily="34" charset="0"/>
              </a:rPr>
              <a:t>ingredient</a:t>
            </a:r>
            <a:r>
              <a:rPr lang="en-GB" sz="1800" dirty="0">
                <a:latin typeface="Abadi Extra Light" panose="020B0204020104020204" pitchFamily="34" charset="0"/>
              </a:rPr>
              <a:t> and </a:t>
            </a:r>
            <a:r>
              <a:rPr lang="en-GB" sz="1800" b="1" dirty="0">
                <a:latin typeface="Abadi Extra Light" panose="020B0204020104020204" pitchFamily="34" charset="0"/>
              </a:rPr>
              <a:t>it</a:t>
            </a:r>
            <a:r>
              <a:rPr lang="en-GB" b="1" dirty="0">
                <a:latin typeface="Abadi Extra Light" panose="020B0204020104020204" pitchFamily="34" charset="0"/>
              </a:rPr>
              <a:t>s production processes</a:t>
            </a:r>
            <a:r>
              <a:rPr lang="en-GB" sz="1800" b="1" dirty="0">
                <a:latin typeface="Abadi Extra Light" panose="020B0204020104020204" pitchFamily="34" charset="0"/>
              </a:rPr>
              <a:t>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658CA4-2E33-9A4A-680E-014B773D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93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possible Foods Filing Trend">
            <a:extLst>
              <a:ext uri="{FF2B5EF4-FFF2-40B4-BE49-F238E27FC236}">
                <a16:creationId xmlns:a16="http://schemas.microsoft.com/office/drawing/2014/main" id="{F8F16D54-E802-D381-291D-A8652771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18" y="1637347"/>
            <a:ext cx="7949363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F0D8FA-50B4-D376-BE99-414E0A13A4EE}"/>
              </a:ext>
            </a:extLst>
          </p:cNvPr>
          <p:cNvSpPr txBox="1"/>
          <p:nvPr/>
        </p:nvSpPr>
        <p:spPr>
          <a:xfrm>
            <a:off x="1035050" y="703957"/>
            <a:ext cx="1012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333333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HOW MANY PATENTS EVERY YEAR?</a:t>
            </a:r>
            <a:b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it-IT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267D2F-3A99-47DB-98F9-A4CEA7D3A11C}"/>
              </a:ext>
            </a:extLst>
          </p:cNvPr>
          <p:cNvSpPr txBox="1"/>
          <p:nvPr/>
        </p:nvSpPr>
        <p:spPr>
          <a:xfrm>
            <a:off x="2960579" y="6235323"/>
            <a:ext cx="627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595959"/>
                </a:solidFill>
                <a:effectLst/>
                <a:latin typeface="Abadi Extra Light" panose="020B0204020104020204" pitchFamily="34" charset="0"/>
              </a:rPr>
              <a:t>263</a:t>
            </a:r>
            <a:r>
              <a:rPr lang="en-US" sz="2000" i="0" dirty="0">
                <a:solidFill>
                  <a:srgbClr val="595959"/>
                </a:solidFill>
                <a:effectLst/>
                <a:latin typeface="Abadi Extra Light" panose="020B0204020104020204" pitchFamily="34" charset="0"/>
              </a:rPr>
              <a:t> patents in total globally, </a:t>
            </a:r>
            <a:r>
              <a:rPr lang="en-US" sz="2000" b="1" i="0" dirty="0">
                <a:solidFill>
                  <a:srgbClr val="595959"/>
                </a:solidFill>
                <a:effectLst/>
                <a:latin typeface="Abadi Extra Light" panose="020B0204020104020204" pitchFamily="34" charset="0"/>
              </a:rPr>
              <a:t>103</a:t>
            </a:r>
            <a:r>
              <a:rPr lang="en-US" sz="2000" i="0" dirty="0">
                <a:solidFill>
                  <a:srgbClr val="595959"/>
                </a:solidFill>
                <a:effectLst/>
                <a:latin typeface="Abadi Extra Light" panose="020B0204020104020204" pitchFamily="34" charset="0"/>
              </a:rPr>
              <a:t> granted</a:t>
            </a:r>
            <a:endParaRPr lang="it-IT" sz="2000" dirty="0">
              <a:latin typeface="Abadi Extra Light" panose="020B02040201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CE3539-09E3-61CB-B015-30BC377D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49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possible Foods Worldwide Patents">
            <a:extLst>
              <a:ext uri="{FF2B5EF4-FFF2-40B4-BE49-F238E27FC236}">
                <a16:creationId xmlns:a16="http://schemas.microsoft.com/office/drawing/2014/main" id="{3A52CED8-2743-0A80-3DB0-2FA88A33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585595"/>
            <a:ext cx="8724900" cy="46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BBB7B1-7F51-8E93-4262-A0E475659AB3}"/>
              </a:ext>
            </a:extLst>
          </p:cNvPr>
          <p:cNvSpPr txBox="1"/>
          <p:nvPr/>
        </p:nvSpPr>
        <p:spPr>
          <a:xfrm>
            <a:off x="1035050" y="703957"/>
            <a:ext cx="1012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333333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HOW MANY PATENTS IN EACH COUNTRY?</a:t>
            </a:r>
            <a:br>
              <a:rPr lang="en-US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it-IT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E3E2CE-4865-DB0D-5C31-64D8D8F8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0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3BE936A-F953-61A1-3F8F-505F550E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62172">
            <a:off x="41351" y="-1866750"/>
            <a:ext cx="6210300" cy="6210300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9F93C248-A2CF-10E4-01CE-31E229A69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364">
            <a:off x="7997198" y="3685077"/>
            <a:ext cx="4587560" cy="279729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5C579E2-E78C-5810-A616-30CC5F84A7CA}"/>
              </a:ext>
            </a:extLst>
          </p:cNvPr>
          <p:cNvCxnSpPr>
            <a:cxnSpLocks/>
          </p:cNvCxnSpPr>
          <p:nvPr/>
        </p:nvCxnSpPr>
        <p:spPr>
          <a:xfrm flipH="1">
            <a:off x="5876115" y="-92569"/>
            <a:ext cx="4356446" cy="2056737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BE8C7B8-FBEC-18AD-03E8-A433598CCD73}"/>
              </a:ext>
            </a:extLst>
          </p:cNvPr>
          <p:cNvCxnSpPr>
            <a:cxnSpLocks/>
          </p:cNvCxnSpPr>
          <p:nvPr/>
        </p:nvCxnSpPr>
        <p:spPr>
          <a:xfrm flipH="1" flipV="1">
            <a:off x="5876115" y="1964168"/>
            <a:ext cx="1786326" cy="1033675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CF5BFAC-4241-249B-0887-BE767374B59D}"/>
              </a:ext>
            </a:extLst>
          </p:cNvPr>
          <p:cNvCxnSpPr>
            <a:cxnSpLocks/>
          </p:cNvCxnSpPr>
          <p:nvPr/>
        </p:nvCxnSpPr>
        <p:spPr>
          <a:xfrm flipV="1">
            <a:off x="2576753" y="2997843"/>
            <a:ext cx="5085688" cy="1073297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053D1F9-CFB4-4121-12AD-59E13FAD99A1}"/>
              </a:ext>
            </a:extLst>
          </p:cNvPr>
          <p:cNvCxnSpPr>
            <a:cxnSpLocks/>
          </p:cNvCxnSpPr>
          <p:nvPr/>
        </p:nvCxnSpPr>
        <p:spPr>
          <a:xfrm>
            <a:off x="2558895" y="4071140"/>
            <a:ext cx="1307049" cy="963552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10623440-C101-6CFC-1758-3B919AE3DB8E}"/>
              </a:ext>
            </a:extLst>
          </p:cNvPr>
          <p:cNvCxnSpPr>
            <a:cxnSpLocks/>
          </p:cNvCxnSpPr>
          <p:nvPr/>
        </p:nvCxnSpPr>
        <p:spPr>
          <a:xfrm flipV="1">
            <a:off x="975530" y="5034692"/>
            <a:ext cx="2918290" cy="193955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Triangolo isoscele 1039">
            <a:extLst>
              <a:ext uri="{FF2B5EF4-FFF2-40B4-BE49-F238E27FC236}">
                <a16:creationId xmlns:a16="http://schemas.microsoft.com/office/drawing/2014/main" id="{8F40D1EE-E1FB-CA6F-C172-EA1F8B988226}"/>
              </a:ext>
            </a:extLst>
          </p:cNvPr>
          <p:cNvSpPr/>
          <p:nvPr/>
        </p:nvSpPr>
        <p:spPr>
          <a:xfrm rot="1783367">
            <a:off x="5804427" y="1859848"/>
            <a:ext cx="187456" cy="16065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1" name="Triangolo isoscele 1040">
            <a:extLst>
              <a:ext uri="{FF2B5EF4-FFF2-40B4-BE49-F238E27FC236}">
                <a16:creationId xmlns:a16="http://schemas.microsoft.com/office/drawing/2014/main" id="{242F9B1A-7D07-0DDE-F970-86E698C9AA53}"/>
              </a:ext>
            </a:extLst>
          </p:cNvPr>
          <p:cNvSpPr/>
          <p:nvPr/>
        </p:nvSpPr>
        <p:spPr>
          <a:xfrm rot="20442569">
            <a:off x="7586569" y="2876660"/>
            <a:ext cx="187456" cy="160658"/>
          </a:xfrm>
          <a:prstGeom prst="triangle">
            <a:avLst>
              <a:gd name="adj" fmla="val 170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2" name="Triangolo isoscele 1041">
            <a:extLst>
              <a:ext uri="{FF2B5EF4-FFF2-40B4-BE49-F238E27FC236}">
                <a16:creationId xmlns:a16="http://schemas.microsoft.com/office/drawing/2014/main" id="{B5D1FBAF-94EE-792E-29CB-A46D89ABE9E9}"/>
              </a:ext>
            </a:extLst>
          </p:cNvPr>
          <p:cNvSpPr/>
          <p:nvPr/>
        </p:nvSpPr>
        <p:spPr>
          <a:xfrm rot="17795735">
            <a:off x="2458725" y="3954422"/>
            <a:ext cx="182484" cy="167463"/>
          </a:xfrm>
          <a:prstGeom prst="triangle">
            <a:avLst>
              <a:gd name="adj" fmla="val 170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3" name="Triangolo isoscele 1042">
            <a:extLst>
              <a:ext uri="{FF2B5EF4-FFF2-40B4-BE49-F238E27FC236}">
                <a16:creationId xmlns:a16="http://schemas.microsoft.com/office/drawing/2014/main" id="{03B13A2D-65D5-FE06-7B23-D936DE1ECACA}"/>
              </a:ext>
            </a:extLst>
          </p:cNvPr>
          <p:cNvSpPr/>
          <p:nvPr/>
        </p:nvSpPr>
        <p:spPr>
          <a:xfrm rot="19511940">
            <a:off x="3788642" y="4920985"/>
            <a:ext cx="182484" cy="167463"/>
          </a:xfrm>
          <a:prstGeom prst="triangle">
            <a:avLst>
              <a:gd name="adj" fmla="val 170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02EFD813-26BE-FC8D-A613-9132D2D1D67D}"/>
              </a:ext>
            </a:extLst>
          </p:cNvPr>
          <p:cNvSpPr txBox="1"/>
          <p:nvPr/>
        </p:nvSpPr>
        <p:spPr>
          <a:xfrm>
            <a:off x="4031992" y="1495540"/>
            <a:ext cx="4480039" cy="450892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it-IT" sz="28700" dirty="0">
                <a:solidFill>
                  <a:srgbClr val="C00000"/>
                </a:solidFill>
                <a:latin typeface="Verdana Pro Cond Semibold" panose="020B0706030504040204" pitchFamily="34" charset="0"/>
              </a:rPr>
              <a:t>VS</a:t>
            </a:r>
            <a:endParaRPr lang="it-IT" sz="34400" dirty="0">
              <a:solidFill>
                <a:srgbClr val="C00000"/>
              </a:solidFill>
              <a:latin typeface="Verdana Pro Cond Semibold" panose="020B0706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7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tif Foodworks | Protein Report">
            <a:extLst>
              <a:ext uri="{FF2B5EF4-FFF2-40B4-BE49-F238E27FC236}">
                <a16:creationId xmlns:a16="http://schemas.microsoft.com/office/drawing/2014/main" id="{A1E6E840-FE67-B20A-4DC1-0EC3A9E35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809"/>
            <a:ext cx="4158726" cy="41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A4319C-7E24-2F0C-49D8-D295E75E4273}"/>
              </a:ext>
            </a:extLst>
          </p:cNvPr>
          <p:cNvSpPr txBox="1"/>
          <p:nvPr/>
        </p:nvSpPr>
        <p:spPr>
          <a:xfrm>
            <a:off x="3720457" y="1905506"/>
            <a:ext cx="8118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5BBFBE"/>
              </a:buClr>
              <a:buFont typeface="Abadi Extra Light" panose="020B0204020104020204" pitchFamily="34" charset="0"/>
              <a:buChar char="•"/>
            </a:pPr>
            <a:r>
              <a:rPr lang="en-GB" sz="2400" dirty="0">
                <a:latin typeface="Abadi Extra Light" panose="020B0204020104020204" pitchFamily="34" charset="0"/>
              </a:rPr>
              <a:t>Founded in </a:t>
            </a:r>
            <a:r>
              <a:rPr lang="en-GB" sz="2400" b="1" dirty="0">
                <a:latin typeface="Abadi Extra Light" panose="020B0204020104020204" pitchFamily="34" charset="0"/>
              </a:rPr>
              <a:t>2019</a:t>
            </a:r>
            <a:r>
              <a:rPr lang="en-GB" sz="2400" dirty="0">
                <a:latin typeface="Abadi Extra Light" panose="020B0204020104020204" pitchFamily="34" charset="0"/>
              </a:rPr>
              <a:t>, in Boston</a:t>
            </a:r>
          </a:p>
          <a:p>
            <a:pPr marL="342900" indent="-342900">
              <a:buClr>
                <a:srgbClr val="5BBFBE"/>
              </a:buClr>
              <a:buFont typeface="Abadi Extra Light" panose="020B0204020104020204" pitchFamily="34" charset="0"/>
              <a:buChar char="•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342900" indent="-342900">
              <a:buClr>
                <a:srgbClr val="5BBFBE"/>
              </a:buClr>
              <a:buFont typeface="Abadi Extra Light" panose="020B0204020104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F</a:t>
            </a:r>
            <a:r>
              <a:rPr lang="en-US" sz="2400" b="0" i="0" dirty="0">
                <a:effectLst/>
                <a:latin typeface="Abadi Extra Light" panose="020B0204020104020204" pitchFamily="34" charset="0"/>
              </a:rPr>
              <a:t>ood technology company that innovates food to make plant-based foods tastier and sustainable</a:t>
            </a:r>
          </a:p>
          <a:p>
            <a:pPr marL="342900" indent="-342900">
              <a:buClr>
                <a:srgbClr val="5BBFBE"/>
              </a:buClr>
              <a:buFont typeface="Abadi Extra Light" panose="020B0204020104020204" pitchFamily="34" charset="0"/>
              <a:buChar char="•"/>
            </a:pPr>
            <a:endParaRPr lang="en-US" sz="2400" dirty="0">
              <a:latin typeface="Abadi Extra Light" panose="020B0204020104020204" pitchFamily="34" charset="0"/>
            </a:endParaRPr>
          </a:p>
          <a:p>
            <a:pPr marL="342900" indent="-342900">
              <a:buClr>
                <a:srgbClr val="5BBFBE"/>
              </a:buClr>
              <a:buFont typeface="Abadi Extra Light" panose="020B0204020104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In 2021 launched </a:t>
            </a:r>
            <a:r>
              <a:rPr lang="en-US" sz="2400" b="1" dirty="0">
                <a:latin typeface="Abadi Extra Light" panose="020B0204020104020204" pitchFamily="34" charset="0"/>
              </a:rPr>
              <a:t>HEMAMI</a:t>
            </a:r>
            <a:r>
              <a:rPr lang="en-US" sz="2400" b="1" baseline="30000" dirty="0">
                <a:latin typeface="Abadi Extra Light" panose="020B0204020104020204" pitchFamily="34" charset="0"/>
              </a:rPr>
              <a:t>TM</a:t>
            </a:r>
            <a:r>
              <a:rPr lang="en-US" sz="2400" dirty="0">
                <a:latin typeface="Abadi Extra Light" panose="020B0204020104020204" pitchFamily="34" charset="0"/>
              </a:rPr>
              <a:t>, a yeast-derived heme protein that provides umami flavor and meaty aroma to plant-based meat alternatives</a:t>
            </a:r>
            <a:endParaRPr lang="en-GB" sz="2400" dirty="0">
              <a:latin typeface="Abadi Extra Light" panose="020B02040201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1204E1-841F-9D30-4F34-6D999DA30B40}"/>
              </a:ext>
            </a:extLst>
          </p:cNvPr>
          <p:cNvSpPr txBox="1"/>
          <p:nvPr/>
        </p:nvSpPr>
        <p:spPr>
          <a:xfrm>
            <a:off x="7896225" y="5453914"/>
            <a:ext cx="402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5ABEBE"/>
                </a:solidFill>
                <a:latin typeface="Abadi Extra Light" panose="020B0204020104020204" pitchFamily="34" charset="0"/>
              </a:rPr>
              <a:t>…sounds familiar?</a:t>
            </a:r>
            <a:endParaRPr lang="it-IT" sz="3600" b="1" i="1" dirty="0">
              <a:solidFill>
                <a:srgbClr val="5ABEBE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C5A41A-93F8-24EC-5543-29E8F095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1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ramonto, esterni, nuvole, natura&#10;&#10;Descrizione generata automaticamente">
            <a:extLst>
              <a:ext uri="{FF2B5EF4-FFF2-40B4-BE49-F238E27FC236}">
                <a16:creationId xmlns:a16="http://schemas.microsoft.com/office/drawing/2014/main" id="{0B5C43B7-CA34-07A0-DB03-E63628E8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2144"/>
            <a:ext cx="12192000" cy="81248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4A552E-FA8A-D90B-0377-D7D524D27888}"/>
              </a:ext>
            </a:extLst>
          </p:cNvPr>
          <p:cNvSpPr txBox="1"/>
          <p:nvPr/>
        </p:nvSpPr>
        <p:spPr>
          <a:xfrm>
            <a:off x="3478937" y="428178"/>
            <a:ext cx="52341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WE</a:t>
            </a:r>
          </a:p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HAVE</a:t>
            </a:r>
          </a:p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</a:t>
            </a:r>
          </a:p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29017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7B98765-A3AC-0F34-F0CD-685F9514151E}"/>
              </a:ext>
            </a:extLst>
          </p:cNvPr>
          <p:cNvSpPr/>
          <p:nvPr/>
        </p:nvSpPr>
        <p:spPr>
          <a:xfrm>
            <a:off x="121534" y="1036657"/>
            <a:ext cx="4299987" cy="14622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542D98A-80E9-AC10-16CC-DFE06426FCBF}"/>
              </a:ext>
            </a:extLst>
          </p:cNvPr>
          <p:cNvCxnSpPr>
            <a:cxnSpLocks/>
          </p:cNvCxnSpPr>
          <p:nvPr/>
        </p:nvCxnSpPr>
        <p:spPr>
          <a:xfrm>
            <a:off x="1053297" y="2023664"/>
            <a:ext cx="0" cy="14053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065B6DC-89AF-9D28-2C8B-8CEE58945719}"/>
              </a:ext>
            </a:extLst>
          </p:cNvPr>
          <p:cNvCxnSpPr/>
          <p:nvPr/>
        </p:nvCxnSpPr>
        <p:spPr>
          <a:xfrm>
            <a:off x="3208117" y="3429000"/>
            <a:ext cx="0" cy="558478"/>
          </a:xfrm>
          <a:prstGeom prst="line">
            <a:avLst/>
          </a:prstGeom>
          <a:ln w="57150">
            <a:solidFill>
              <a:srgbClr val="5BBF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5463B1-170A-34D5-E93F-84B1439377C9}"/>
              </a:ext>
            </a:extLst>
          </p:cNvPr>
          <p:cNvSpPr txBox="1"/>
          <p:nvPr/>
        </p:nvSpPr>
        <p:spPr>
          <a:xfrm>
            <a:off x="332767" y="1089597"/>
            <a:ext cx="3877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Impossible Foods applies for first patent about Heme in the US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63DAE1F-897C-6BEE-1449-4E8C7E135DA5}"/>
              </a:ext>
            </a:extLst>
          </p:cNvPr>
          <p:cNvSpPr/>
          <p:nvPr/>
        </p:nvSpPr>
        <p:spPr>
          <a:xfrm>
            <a:off x="1153611" y="3987478"/>
            <a:ext cx="4109012" cy="184037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B72A968-32D1-AEB6-D1E3-590D4669BC02}"/>
              </a:ext>
            </a:extLst>
          </p:cNvPr>
          <p:cNvSpPr txBox="1"/>
          <p:nvPr/>
        </p:nvSpPr>
        <p:spPr>
          <a:xfrm>
            <a:off x="1489276" y="4215167"/>
            <a:ext cx="3877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Impossible Foods starts applying for patents in other countries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B5E90A-A776-CDC6-548C-B4D1C25ACF1D}"/>
              </a:ext>
            </a:extLst>
          </p:cNvPr>
          <p:cNvSpPr txBox="1"/>
          <p:nvPr/>
        </p:nvSpPr>
        <p:spPr>
          <a:xfrm>
            <a:off x="3955646" y="5821343"/>
            <a:ext cx="141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2014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F88B927-1D5A-0CA9-418B-C9418E0D17E1}"/>
              </a:ext>
            </a:extLst>
          </p:cNvPr>
          <p:cNvSpPr/>
          <p:nvPr/>
        </p:nvSpPr>
        <p:spPr>
          <a:xfrm>
            <a:off x="4926959" y="1036657"/>
            <a:ext cx="2955401" cy="160617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FB4C9D-C08F-FA78-D09E-2E116C7C2B36}"/>
              </a:ext>
            </a:extLst>
          </p:cNvPr>
          <p:cNvCxnSpPr/>
          <p:nvPr/>
        </p:nvCxnSpPr>
        <p:spPr>
          <a:xfrm>
            <a:off x="3208116" y="3429000"/>
            <a:ext cx="0" cy="558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245D955-E7B4-9FFE-CE6D-E239D4A0BE27}"/>
              </a:ext>
            </a:extLst>
          </p:cNvPr>
          <p:cNvCxnSpPr>
            <a:cxnSpLocks/>
          </p:cNvCxnSpPr>
          <p:nvPr/>
        </p:nvCxnSpPr>
        <p:spPr>
          <a:xfrm>
            <a:off x="6352577" y="2346701"/>
            <a:ext cx="0" cy="10925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A88BC8-7480-61A4-D2D9-893CCC2BE227}"/>
              </a:ext>
            </a:extLst>
          </p:cNvPr>
          <p:cNvSpPr txBox="1"/>
          <p:nvPr/>
        </p:nvSpPr>
        <p:spPr>
          <a:xfrm>
            <a:off x="4825677" y="305036"/>
            <a:ext cx="2262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July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2016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F03E40B-E2EF-0020-35EA-7B617473AA32}"/>
              </a:ext>
            </a:extLst>
          </p:cNvPr>
          <p:cNvSpPr txBox="1"/>
          <p:nvPr/>
        </p:nvSpPr>
        <p:spPr>
          <a:xfrm>
            <a:off x="5067784" y="1192667"/>
            <a:ext cx="2814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Impossible Foods </a:t>
            </a:r>
          </a:p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launches the </a:t>
            </a:r>
          </a:p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Impossible Burger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C7A7F31-F1FC-E607-8102-F3C4DE2FE9C9}"/>
              </a:ext>
            </a:extLst>
          </p:cNvPr>
          <p:cNvSpPr/>
          <p:nvPr/>
        </p:nvSpPr>
        <p:spPr>
          <a:xfrm>
            <a:off x="6352577" y="3987478"/>
            <a:ext cx="4458183" cy="184037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0219404-AAD2-098F-D203-785898C36C61}"/>
              </a:ext>
            </a:extLst>
          </p:cNvPr>
          <p:cNvSpPr txBox="1"/>
          <p:nvPr/>
        </p:nvSpPr>
        <p:spPr>
          <a:xfrm>
            <a:off x="6530058" y="4187405"/>
            <a:ext cx="3877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Motif </a:t>
            </a:r>
            <a:r>
              <a:rPr lang="en-US" sz="2800" b="1" dirty="0" err="1">
                <a:solidFill>
                  <a:srgbClr val="5BBFBE"/>
                </a:solidFill>
                <a:latin typeface="Abadi Extra Light" panose="020B0204020104020204" pitchFamily="34" charset="0"/>
              </a:rPr>
              <a:t>Foodworks</a:t>
            </a:r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 announces the commercial launch of HEMAMI</a:t>
            </a:r>
            <a:r>
              <a:rPr lang="en-US" sz="2800" b="1" baseline="30000" dirty="0">
                <a:solidFill>
                  <a:srgbClr val="5BBFBE"/>
                </a:solidFill>
                <a:latin typeface="Abadi Extra Light" panose="020B0204020104020204" pitchFamily="34" charset="0"/>
              </a:rPr>
              <a:t>TM</a:t>
            </a:r>
            <a:endParaRPr lang="it-IT" sz="2800" b="1" baseline="30000" dirty="0">
              <a:solidFill>
                <a:srgbClr val="5BBFBE"/>
              </a:solidFill>
              <a:latin typeface="Abadi Extra Light" panose="020B0204020104020204" pitchFamily="34" charset="0"/>
            </a:endParaRPr>
          </a:p>
          <a:p>
            <a:endParaRPr lang="it-IT" sz="2400" baseline="300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3758253-ECD4-8A60-DD6C-F7518EEF243C}"/>
              </a:ext>
            </a:extLst>
          </p:cNvPr>
          <p:cNvSpPr txBox="1"/>
          <p:nvPr/>
        </p:nvSpPr>
        <p:spPr>
          <a:xfrm>
            <a:off x="8349209" y="5818621"/>
            <a:ext cx="254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22 June 2021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CF6545A2-18EA-7ABB-156B-8E2CA7846DC4}"/>
              </a:ext>
            </a:extLst>
          </p:cNvPr>
          <p:cNvCxnSpPr/>
          <p:nvPr/>
        </p:nvCxnSpPr>
        <p:spPr>
          <a:xfrm>
            <a:off x="8480396" y="3429000"/>
            <a:ext cx="0" cy="558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B7714-232F-183D-0CD3-6E34212049C0}"/>
              </a:ext>
            </a:extLst>
          </p:cNvPr>
          <p:cNvSpPr txBox="1"/>
          <p:nvPr/>
        </p:nvSpPr>
        <p:spPr>
          <a:xfrm>
            <a:off x="36655" y="305036"/>
            <a:ext cx="302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12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July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2013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1D88D64-20BC-D053-4474-822AFC5C6CAF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B5AA6C41-3AB2-63DF-B3AB-4E53CD48D2C8}"/>
              </a:ext>
            </a:extLst>
          </p:cNvPr>
          <p:cNvSpPr/>
          <p:nvPr/>
        </p:nvSpPr>
        <p:spPr>
          <a:xfrm>
            <a:off x="8349209" y="1036657"/>
            <a:ext cx="3607440" cy="1681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2DB8D-0D49-3C3E-1673-3D8B3E31B618}"/>
              </a:ext>
            </a:extLst>
          </p:cNvPr>
          <p:cNvSpPr txBox="1"/>
          <p:nvPr/>
        </p:nvSpPr>
        <p:spPr>
          <a:xfrm>
            <a:off x="8525720" y="1319778"/>
            <a:ext cx="34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HEMAMI</a:t>
            </a:r>
            <a:r>
              <a:rPr lang="en-US" sz="2800" b="1" baseline="30000" dirty="0">
                <a:solidFill>
                  <a:srgbClr val="5BBFBE"/>
                </a:solidFill>
                <a:latin typeface="Abadi Extra Light" panose="020B0204020104020204" pitchFamily="34" charset="0"/>
              </a:rPr>
              <a:t>TM </a:t>
            </a:r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is registered as trademark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6155EDF-71A1-B179-D48D-18A397EA4272}"/>
              </a:ext>
            </a:extLst>
          </p:cNvPr>
          <p:cNvSpPr txBox="1"/>
          <p:nvPr/>
        </p:nvSpPr>
        <p:spPr>
          <a:xfrm>
            <a:off x="8464959" y="305036"/>
            <a:ext cx="302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23 August 2021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6E0E88F-C0C6-F349-AAB7-6430813DC8D8}"/>
              </a:ext>
            </a:extLst>
          </p:cNvPr>
          <p:cNvCxnSpPr>
            <a:cxnSpLocks/>
          </p:cNvCxnSpPr>
          <p:nvPr/>
        </p:nvCxnSpPr>
        <p:spPr>
          <a:xfrm>
            <a:off x="10152929" y="2336483"/>
            <a:ext cx="0" cy="10925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314D33-1B30-5D47-7DAB-9B985096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65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7B98765-A3AC-0F34-F0CD-685F9514151E}"/>
              </a:ext>
            </a:extLst>
          </p:cNvPr>
          <p:cNvSpPr/>
          <p:nvPr/>
        </p:nvSpPr>
        <p:spPr>
          <a:xfrm>
            <a:off x="561371" y="1036657"/>
            <a:ext cx="4299987" cy="169096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542D98A-80E9-AC10-16CC-DFE06426FCBF}"/>
              </a:ext>
            </a:extLst>
          </p:cNvPr>
          <p:cNvCxnSpPr>
            <a:cxnSpLocks/>
          </p:cNvCxnSpPr>
          <p:nvPr/>
        </p:nvCxnSpPr>
        <p:spPr>
          <a:xfrm>
            <a:off x="1686046" y="2033882"/>
            <a:ext cx="0" cy="14053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065B6DC-89AF-9D28-2C8B-8CEE58945719}"/>
              </a:ext>
            </a:extLst>
          </p:cNvPr>
          <p:cNvCxnSpPr/>
          <p:nvPr/>
        </p:nvCxnSpPr>
        <p:spPr>
          <a:xfrm>
            <a:off x="3208117" y="3429000"/>
            <a:ext cx="0" cy="558478"/>
          </a:xfrm>
          <a:prstGeom prst="line">
            <a:avLst/>
          </a:prstGeom>
          <a:ln w="57150">
            <a:solidFill>
              <a:srgbClr val="5BBF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5463B1-170A-34D5-E93F-84B1439377C9}"/>
              </a:ext>
            </a:extLst>
          </p:cNvPr>
          <p:cNvSpPr txBox="1"/>
          <p:nvPr/>
        </p:nvSpPr>
        <p:spPr>
          <a:xfrm>
            <a:off x="707010" y="1109985"/>
            <a:ext cx="3961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IF sues Motif alleging infringement of U.S. Patent </a:t>
            </a:r>
          </a:p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No. 10.863.761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63DAE1F-897C-6BEE-1449-4E8C7E135DA5}"/>
              </a:ext>
            </a:extLst>
          </p:cNvPr>
          <p:cNvSpPr/>
          <p:nvPr/>
        </p:nvSpPr>
        <p:spPr>
          <a:xfrm>
            <a:off x="1153611" y="3987478"/>
            <a:ext cx="4109012" cy="184037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B72A968-32D1-AEB6-D1E3-590D4669BC02}"/>
              </a:ext>
            </a:extLst>
          </p:cNvPr>
          <p:cNvSpPr txBox="1"/>
          <p:nvPr/>
        </p:nvSpPr>
        <p:spPr>
          <a:xfrm>
            <a:off x="1269356" y="4231274"/>
            <a:ext cx="3877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Motif fills petition against IF claiming its patent is obvious</a:t>
            </a:r>
            <a:endParaRPr lang="it-IT" sz="2800" b="1" baseline="30000" dirty="0">
              <a:solidFill>
                <a:srgbClr val="5BBFBE"/>
              </a:solidFill>
              <a:latin typeface="Abadi Extra Light" panose="020B0204020104020204" pitchFamily="34" charset="0"/>
            </a:endParaRPr>
          </a:p>
          <a:p>
            <a:endParaRPr lang="it-IT" sz="2400" baseline="30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B5E90A-A776-CDC6-548C-B4D1C25ACF1D}"/>
              </a:ext>
            </a:extLst>
          </p:cNvPr>
          <p:cNvSpPr txBox="1"/>
          <p:nvPr/>
        </p:nvSpPr>
        <p:spPr>
          <a:xfrm>
            <a:off x="2822296" y="5821343"/>
            <a:ext cx="254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 April 2022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F88B927-1D5A-0CA9-418B-C9418E0D17E1}"/>
              </a:ext>
            </a:extLst>
          </p:cNvPr>
          <p:cNvSpPr/>
          <p:nvPr/>
        </p:nvSpPr>
        <p:spPr>
          <a:xfrm>
            <a:off x="5876083" y="1036657"/>
            <a:ext cx="5085143" cy="13100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FB4C9D-C08F-FA78-D09E-2E116C7C2B36}"/>
              </a:ext>
            </a:extLst>
          </p:cNvPr>
          <p:cNvCxnSpPr/>
          <p:nvPr/>
        </p:nvCxnSpPr>
        <p:spPr>
          <a:xfrm>
            <a:off x="3208116" y="3429000"/>
            <a:ext cx="0" cy="558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245D955-E7B4-9FFE-CE6D-E239D4A0BE27}"/>
              </a:ext>
            </a:extLst>
          </p:cNvPr>
          <p:cNvCxnSpPr>
            <a:cxnSpLocks/>
          </p:cNvCxnSpPr>
          <p:nvPr/>
        </p:nvCxnSpPr>
        <p:spPr>
          <a:xfrm>
            <a:off x="8212239" y="2346701"/>
            <a:ext cx="0" cy="10925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A88BC8-7480-61A4-D2D9-893CCC2BE227}"/>
              </a:ext>
            </a:extLst>
          </p:cNvPr>
          <p:cNvSpPr txBox="1"/>
          <p:nvPr/>
        </p:nvSpPr>
        <p:spPr>
          <a:xfrm>
            <a:off x="5450713" y="305036"/>
            <a:ext cx="36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25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July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2022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F03E40B-E2EF-0020-35EA-7B617473AA32}"/>
              </a:ext>
            </a:extLst>
          </p:cNvPr>
          <p:cNvSpPr txBox="1"/>
          <p:nvPr/>
        </p:nvSpPr>
        <p:spPr>
          <a:xfrm>
            <a:off x="6016909" y="1192667"/>
            <a:ext cx="4944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IF includes 4 patents to the motion against Motif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C7A7F31-F1FC-E607-8102-F3C4DE2FE9C9}"/>
              </a:ext>
            </a:extLst>
          </p:cNvPr>
          <p:cNvSpPr/>
          <p:nvPr/>
        </p:nvSpPr>
        <p:spPr>
          <a:xfrm>
            <a:off x="7405868" y="3987478"/>
            <a:ext cx="4458183" cy="184037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3758253-ECD4-8A60-DD6C-F7518EEF243C}"/>
              </a:ext>
            </a:extLst>
          </p:cNvPr>
          <p:cNvSpPr txBox="1"/>
          <p:nvPr/>
        </p:nvSpPr>
        <p:spPr>
          <a:xfrm>
            <a:off x="8160153" y="5818621"/>
            <a:ext cx="378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06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September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2022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CF6545A2-18EA-7ABB-156B-8E2CA7846DC4}"/>
              </a:ext>
            </a:extLst>
          </p:cNvPr>
          <p:cNvCxnSpPr/>
          <p:nvPr/>
        </p:nvCxnSpPr>
        <p:spPr>
          <a:xfrm>
            <a:off x="9634959" y="3429000"/>
            <a:ext cx="0" cy="558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B7714-232F-183D-0CD3-6E34212049C0}"/>
              </a:ext>
            </a:extLst>
          </p:cNvPr>
          <p:cNvSpPr txBox="1"/>
          <p:nvPr/>
        </p:nvSpPr>
        <p:spPr>
          <a:xfrm>
            <a:off x="476492" y="305036"/>
            <a:ext cx="302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09 March 2022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1D88D64-20BC-D053-4474-822AFC5C6CAF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DB97A0-435B-0CB7-F11F-3CBF3480385C}"/>
              </a:ext>
            </a:extLst>
          </p:cNvPr>
          <p:cNvSpPr txBox="1"/>
          <p:nvPr/>
        </p:nvSpPr>
        <p:spPr>
          <a:xfrm>
            <a:off x="7569844" y="4231274"/>
            <a:ext cx="3965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IF includes 2 more patents to the motion against Motif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A42BC3-9E45-94A5-31D1-2035DA93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7B98765-A3AC-0F34-F0CD-685F9514151E}"/>
              </a:ext>
            </a:extLst>
          </p:cNvPr>
          <p:cNvSpPr/>
          <p:nvPr/>
        </p:nvSpPr>
        <p:spPr>
          <a:xfrm>
            <a:off x="792864" y="1036658"/>
            <a:ext cx="4299987" cy="109853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542D98A-80E9-AC10-16CC-DFE06426FCBF}"/>
              </a:ext>
            </a:extLst>
          </p:cNvPr>
          <p:cNvCxnSpPr>
            <a:cxnSpLocks/>
          </p:cNvCxnSpPr>
          <p:nvPr/>
        </p:nvCxnSpPr>
        <p:spPr>
          <a:xfrm>
            <a:off x="2581153" y="2033882"/>
            <a:ext cx="0" cy="140533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065B6DC-89AF-9D28-2C8B-8CEE58945719}"/>
              </a:ext>
            </a:extLst>
          </p:cNvPr>
          <p:cNvCxnSpPr/>
          <p:nvPr/>
        </p:nvCxnSpPr>
        <p:spPr>
          <a:xfrm>
            <a:off x="3208117" y="3429000"/>
            <a:ext cx="0" cy="558478"/>
          </a:xfrm>
          <a:prstGeom prst="line">
            <a:avLst/>
          </a:prstGeom>
          <a:ln w="57150">
            <a:solidFill>
              <a:srgbClr val="5BBF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5463B1-170A-34D5-E93F-84B1439377C9}"/>
              </a:ext>
            </a:extLst>
          </p:cNvPr>
          <p:cNvSpPr txBox="1"/>
          <p:nvPr/>
        </p:nvSpPr>
        <p:spPr>
          <a:xfrm>
            <a:off x="938503" y="1109985"/>
            <a:ext cx="3961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Motif’s petition against IF is rejected by PTAB 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63DAE1F-897C-6BEE-1449-4E8C7E135DA5}"/>
              </a:ext>
            </a:extLst>
          </p:cNvPr>
          <p:cNvSpPr/>
          <p:nvPr/>
        </p:nvSpPr>
        <p:spPr>
          <a:xfrm>
            <a:off x="1940688" y="4561489"/>
            <a:ext cx="7180161" cy="8854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B5E90A-A776-CDC6-548C-B4D1C25ACF1D}"/>
              </a:ext>
            </a:extLst>
          </p:cNvPr>
          <p:cNvSpPr txBox="1"/>
          <p:nvPr/>
        </p:nvSpPr>
        <p:spPr>
          <a:xfrm>
            <a:off x="5724638" y="5386375"/>
            <a:ext cx="345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07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December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2022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F88B927-1D5A-0CA9-418B-C9418E0D17E1}"/>
              </a:ext>
            </a:extLst>
          </p:cNvPr>
          <p:cNvSpPr/>
          <p:nvPr/>
        </p:nvSpPr>
        <p:spPr>
          <a:xfrm>
            <a:off x="6558985" y="1117682"/>
            <a:ext cx="5085143" cy="13100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FB4C9D-C08F-FA78-D09E-2E116C7C2B36}"/>
              </a:ext>
            </a:extLst>
          </p:cNvPr>
          <p:cNvCxnSpPr>
            <a:cxnSpLocks/>
          </p:cNvCxnSpPr>
          <p:nvPr/>
        </p:nvCxnSpPr>
        <p:spPr>
          <a:xfrm>
            <a:off x="5349432" y="3456579"/>
            <a:ext cx="0" cy="112227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245D955-E7B4-9FFE-CE6D-E239D4A0BE27}"/>
              </a:ext>
            </a:extLst>
          </p:cNvPr>
          <p:cNvCxnSpPr>
            <a:cxnSpLocks/>
          </p:cNvCxnSpPr>
          <p:nvPr/>
        </p:nvCxnSpPr>
        <p:spPr>
          <a:xfrm>
            <a:off x="9097704" y="2356048"/>
            <a:ext cx="0" cy="10925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A88BC8-7480-61A4-D2D9-893CCC2BE227}"/>
              </a:ext>
            </a:extLst>
          </p:cNvPr>
          <p:cNvSpPr txBox="1"/>
          <p:nvPr/>
        </p:nvSpPr>
        <p:spPr>
          <a:xfrm>
            <a:off x="6457705" y="386061"/>
            <a:ext cx="36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18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December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2022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F03E40B-E2EF-0020-35EA-7B617473AA32}"/>
              </a:ext>
            </a:extLst>
          </p:cNvPr>
          <p:cNvSpPr txBox="1"/>
          <p:nvPr/>
        </p:nvSpPr>
        <p:spPr>
          <a:xfrm>
            <a:off x="2066803" y="4724678"/>
            <a:ext cx="6927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Motif fills 4 more petitions against IF’s patents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B7714-232F-183D-0CD3-6E34212049C0}"/>
              </a:ext>
            </a:extLst>
          </p:cNvPr>
          <p:cNvSpPr txBox="1"/>
          <p:nvPr/>
        </p:nvSpPr>
        <p:spPr>
          <a:xfrm>
            <a:off x="707985" y="305036"/>
            <a:ext cx="302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26 </a:t>
            </a:r>
            <a:r>
              <a:rPr lang="it-IT" sz="40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October</a:t>
            </a:r>
            <a:r>
              <a:rPr lang="it-IT" sz="40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2022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1D88D64-20BC-D053-4474-822AFC5C6CAF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B72A968-32D1-AEB6-D1E3-590D4669BC02}"/>
              </a:ext>
            </a:extLst>
          </p:cNvPr>
          <p:cNvSpPr txBox="1"/>
          <p:nvPr/>
        </p:nvSpPr>
        <p:spPr>
          <a:xfrm>
            <a:off x="6755754" y="1259894"/>
            <a:ext cx="445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rgbClr val="5BBFBE"/>
                </a:solidFill>
                <a:latin typeface="Abadi Extra Light" panose="020B0204020104020204" pitchFamily="34" charset="0"/>
              </a:rPr>
              <a:t>European Patent Office revokes patent to IF</a:t>
            </a:r>
            <a:endParaRPr lang="en-GB" sz="2800" b="1" baseline="30000">
              <a:solidFill>
                <a:srgbClr val="5BBFBE"/>
              </a:solidFill>
              <a:latin typeface="Abadi Extra Light" panose="020B0204020104020204" pitchFamily="34" charset="0"/>
            </a:endParaRPr>
          </a:p>
          <a:p>
            <a:endParaRPr lang="en-GB" sz="2400" baseline="300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2D3A52-916C-E3E0-2520-3B50AF62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869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22B10EA-EE90-BC1D-37B0-884C28308A1D}"/>
              </a:ext>
            </a:extLst>
          </p:cNvPr>
          <p:cNvSpPr/>
          <p:nvPr/>
        </p:nvSpPr>
        <p:spPr>
          <a:xfrm>
            <a:off x="1047508" y="522278"/>
            <a:ext cx="10098912" cy="13234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4ADDEB8A-32CA-916D-6CF8-94DD62723EE0}"/>
              </a:ext>
            </a:extLst>
          </p:cNvPr>
          <p:cNvSpPr/>
          <p:nvPr/>
        </p:nvSpPr>
        <p:spPr>
          <a:xfrm>
            <a:off x="8264324" y="2353089"/>
            <a:ext cx="2882096" cy="39816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515A80E-76F8-0872-79D0-85A12D5D7B80}"/>
              </a:ext>
            </a:extLst>
          </p:cNvPr>
          <p:cNvSpPr/>
          <p:nvPr/>
        </p:nvSpPr>
        <p:spPr>
          <a:xfrm>
            <a:off x="4589362" y="2353089"/>
            <a:ext cx="2882096" cy="39816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08C64A24-C376-1BAD-80E3-3EACD7C77354}"/>
              </a:ext>
            </a:extLst>
          </p:cNvPr>
          <p:cNvSpPr/>
          <p:nvPr/>
        </p:nvSpPr>
        <p:spPr>
          <a:xfrm>
            <a:off x="1064871" y="2337849"/>
            <a:ext cx="2882096" cy="39816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0C04D4-763D-2151-1CAE-FB236F11E45E}"/>
              </a:ext>
            </a:extLst>
          </p:cNvPr>
          <p:cNvSpPr txBox="1"/>
          <p:nvPr/>
        </p:nvSpPr>
        <p:spPr>
          <a:xfrm>
            <a:off x="1064871" y="523220"/>
            <a:ext cx="10081549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t-IT" sz="8000" b="1" dirty="0">
                <a:solidFill>
                  <a:srgbClr val="5BBFB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OBSERVATIONS</a:t>
            </a:r>
            <a:endParaRPr lang="it-IT" sz="8000" dirty="0">
              <a:solidFill>
                <a:srgbClr val="5BBFBE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7619C9-78D1-95B4-ADD9-ED15DC90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08" y="2926589"/>
            <a:ext cx="1004822" cy="1004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8E5E53-6CB3-186D-9D20-55BB8C0FD689}"/>
              </a:ext>
            </a:extLst>
          </p:cNvPr>
          <p:cNvSpPr txBox="1"/>
          <p:nvPr/>
        </p:nvSpPr>
        <p:spPr>
          <a:xfrm>
            <a:off x="1707266" y="4305782"/>
            <a:ext cx="1597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Patents are not universal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A8D0CD-A476-0BF8-99B7-87789C4A7B7D}"/>
              </a:ext>
            </a:extLst>
          </p:cNvPr>
          <p:cNvSpPr txBox="1"/>
          <p:nvPr/>
        </p:nvSpPr>
        <p:spPr>
          <a:xfrm>
            <a:off x="5193174" y="4090338"/>
            <a:ext cx="18056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Are </a:t>
            </a:r>
          </a:p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patents good for innovation?</a:t>
            </a:r>
            <a:endParaRPr lang="it-IT" sz="2800" b="1" dirty="0">
              <a:solidFill>
                <a:srgbClr val="5BBFBE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66B15B7-480C-5A2F-EBAD-654EBCC6AE2B}"/>
              </a:ext>
            </a:extLst>
          </p:cNvPr>
          <p:cNvSpPr txBox="1"/>
          <p:nvPr/>
        </p:nvSpPr>
        <p:spPr>
          <a:xfrm>
            <a:off x="8906719" y="4343934"/>
            <a:ext cx="1597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Who</a:t>
            </a:r>
          </a:p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is</a:t>
            </a:r>
          </a:p>
          <a:p>
            <a:pPr algn="ctr"/>
            <a:r>
              <a:rPr lang="en-US" sz="2800" b="1" dirty="0">
                <a:solidFill>
                  <a:srgbClr val="5BBFBE"/>
                </a:solidFill>
                <a:latin typeface="Abadi Extra Light" panose="020B0204020104020204" pitchFamily="34" charset="0"/>
              </a:rPr>
              <a:t>right?</a:t>
            </a:r>
            <a:endParaRPr lang="it-IT" sz="2800" b="1" dirty="0">
              <a:solidFill>
                <a:srgbClr val="5BBFBE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B6E4E06-19F5-3A20-76D3-12640C1348F9}"/>
              </a:ext>
            </a:extLst>
          </p:cNvPr>
          <p:cNvGrpSpPr/>
          <p:nvPr/>
        </p:nvGrpSpPr>
        <p:grpSpPr>
          <a:xfrm>
            <a:off x="5288856" y="2926589"/>
            <a:ext cx="1633579" cy="954577"/>
            <a:chOff x="1189821" y="2474423"/>
            <a:chExt cx="1633579" cy="954577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DE2A9D6-D1EC-8F3B-85E8-81089185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7"/>
            <a:stretch/>
          </p:blipFill>
          <p:spPr>
            <a:xfrm>
              <a:off x="1189821" y="2474423"/>
              <a:ext cx="794250" cy="954577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CCC6E11C-16CE-CA5C-87DF-95DAB69BD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90"/>
            <a:stretch/>
          </p:blipFill>
          <p:spPr>
            <a:xfrm>
              <a:off x="2030949" y="2474423"/>
              <a:ext cx="792451" cy="954577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EB665B-D9A0-90BF-0EA1-AAAA98EB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74" y="2881302"/>
            <a:ext cx="1095396" cy="10953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839F065-5BF1-2BB1-626F-D3D7144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258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961528-F2A8-3C47-4F16-9D8FC83893EC}"/>
              </a:ext>
            </a:extLst>
          </p:cNvPr>
          <p:cNvSpPr txBox="1"/>
          <p:nvPr/>
        </p:nvSpPr>
        <p:spPr>
          <a:xfrm>
            <a:off x="225899" y="1019731"/>
            <a:ext cx="11740202" cy="535531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3: </a:t>
            </a:r>
            <a:r>
              <a:rPr lang="it-IT" b="1" dirty="0">
                <a:latin typeface="Abadi Extra Light" panose="020B0204020104020204" pitchFamily="34" charset="0"/>
                <a:hlinkClick r:id="rId2"/>
              </a:rPr>
              <a:t>https://ourworldindata.org/co2-and-other-greenhouse-gas-emissions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4: </a:t>
            </a:r>
            <a:r>
              <a:rPr lang="it-IT" b="1" dirty="0">
                <a:latin typeface="Abadi Extra Light" panose="020B0204020104020204" pitchFamily="34" charset="0"/>
                <a:hlinkClick r:id="rId3"/>
              </a:rPr>
              <a:t>https://ourworldindata.org/emissions-by-sector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5: </a:t>
            </a:r>
            <a:r>
              <a:rPr lang="it-IT" b="1" dirty="0">
                <a:latin typeface="Abadi Extra Light" panose="020B0204020104020204" pitchFamily="34" charset="0"/>
                <a:hlinkClick r:id="rId4"/>
              </a:rPr>
              <a:t>https://ourworldindata.org/meat-production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n.6: </a:t>
            </a:r>
            <a:r>
              <a:rPr lang="it-IT" b="1" dirty="0">
                <a:latin typeface="Abadi Extra Light" panose="020B0204020104020204" pitchFamily="34" charset="0"/>
                <a:hlinkClick r:id="rId5"/>
              </a:rPr>
              <a:t>https://www.globaldata.com/data-insights/consumer/growing-demand-for-meat-alternatives/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8, 9: </a:t>
            </a:r>
            <a:r>
              <a:rPr lang="it-IT" b="1" dirty="0">
                <a:latin typeface="Abadi Extra Light" panose="020B0204020104020204" pitchFamily="34" charset="0"/>
                <a:hlinkClick r:id="rId6"/>
              </a:rPr>
              <a:t>https://impossiblefoods.com/company/overview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10: </a:t>
            </a:r>
            <a:r>
              <a:rPr lang="it-IT" b="1" dirty="0">
                <a:latin typeface="Abadi Extra Light" panose="020B0204020104020204" pitchFamily="34" charset="0"/>
                <a:hlinkClick r:id="rId7"/>
              </a:rPr>
              <a:t>https://impossiblefoods.com/products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11: </a:t>
            </a:r>
            <a:r>
              <a:rPr lang="it-IT" b="1" dirty="0">
                <a:latin typeface="Abadi Extra Light" panose="020B0204020104020204" pitchFamily="34" charset="0"/>
                <a:hlinkClick r:id="rId8"/>
              </a:rPr>
              <a:t>https://www.cnbc.com/2019/07/31/burger-kings-plant-based-impossible-whopper-is-launching-nationwide-this-month.html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12: </a:t>
            </a:r>
            <a:r>
              <a:rPr lang="it-IT" b="1" dirty="0">
                <a:latin typeface="Abadi Extra Light" panose="020B0204020104020204" pitchFamily="34" charset="0"/>
                <a:hlinkClick r:id="rId9"/>
              </a:rPr>
              <a:t>https://www.crunchbase.com/organization/impossible-foods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14: </a:t>
            </a:r>
            <a:r>
              <a:rPr lang="it-IT" b="1" dirty="0">
                <a:latin typeface="Abadi Extra Light" panose="020B0204020104020204" pitchFamily="34" charset="0"/>
                <a:hlinkClick r:id="rId10"/>
              </a:rPr>
              <a:t>https://impossiblefoods.com/heme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15: </a:t>
            </a:r>
            <a:r>
              <a:rPr lang="it-IT" b="1" dirty="0">
                <a:latin typeface="Abadi Extra Light" panose="020B0204020104020204" pitchFamily="34" charset="0"/>
                <a:hlinkClick r:id="rId11"/>
              </a:rPr>
              <a:t>https://patents.justia.com/assignee/impossible-foods-inc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16, 17: </a:t>
            </a:r>
            <a:r>
              <a:rPr lang="it-IT" b="1" dirty="0">
                <a:latin typeface="Abadi Extra Light" panose="020B0204020104020204" pitchFamily="34" charset="0"/>
                <a:hlinkClick r:id="rId12"/>
              </a:rPr>
              <a:t>https://insights.greyb.com/impossible-foods-patents/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19: </a:t>
            </a:r>
            <a:r>
              <a:rPr lang="it-IT" b="1" dirty="0">
                <a:latin typeface="Abadi Extra Light" panose="020B0204020104020204" pitchFamily="34" charset="0"/>
                <a:hlinkClick r:id="rId13"/>
              </a:rPr>
              <a:t>https://madewithmotif.com/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20: </a:t>
            </a:r>
            <a:r>
              <a:rPr lang="it-IT" b="1" dirty="0">
                <a:latin typeface="Abadi Extra Light" panose="020B0204020104020204" pitchFamily="34" charset="0"/>
                <a:hlinkClick r:id="rId14"/>
              </a:rPr>
              <a:t>https://patents.google.com/</a:t>
            </a:r>
            <a:r>
              <a:rPr lang="it-IT" b="1" dirty="0" err="1">
                <a:latin typeface="Abadi Extra Light" panose="020B0204020104020204" pitchFamily="34" charset="0"/>
                <a:hlinkClick r:id="rId14"/>
              </a:rPr>
              <a:t>patent</a:t>
            </a:r>
            <a:r>
              <a:rPr lang="it-IT" b="1" dirty="0">
                <a:latin typeface="Abadi Extra Light" panose="020B0204020104020204" pitchFamily="34" charset="0"/>
                <a:hlinkClick r:id="rId14"/>
              </a:rPr>
              <a:t>/EP3345484B1/</a:t>
            </a:r>
            <a:r>
              <a:rPr lang="it-IT" b="1" dirty="0" err="1">
                <a:latin typeface="Abadi Extra Light" panose="020B0204020104020204" pitchFamily="34" charset="0"/>
                <a:hlinkClick r:id="rId14"/>
              </a:rPr>
              <a:t>en?oq</a:t>
            </a:r>
            <a:r>
              <a:rPr lang="it-IT" b="1" dirty="0">
                <a:latin typeface="Abadi Extra Light" panose="020B0204020104020204" pitchFamily="34" charset="0"/>
                <a:hlinkClick r:id="rId14"/>
              </a:rPr>
              <a:t>=US9826772B2</a:t>
            </a:r>
            <a:r>
              <a:rPr lang="it-IT" b="1" dirty="0">
                <a:latin typeface="Abadi Extra Light" panose="020B0204020104020204" pitchFamily="34" charset="0"/>
              </a:rPr>
              <a:t>, </a:t>
            </a:r>
            <a:r>
              <a:rPr lang="it-IT" b="1" dirty="0">
                <a:latin typeface="Abadi Extra Light" panose="020B0204020104020204" pitchFamily="34" charset="0"/>
                <a:hlinkClick r:id="rId15"/>
              </a:rPr>
              <a:t>https://alter.com/trademarks/hemami-90897535</a:t>
            </a:r>
            <a:r>
              <a:rPr lang="it-IT" b="1" dirty="0">
                <a:latin typeface="Abadi Extra Light" panose="020B0204020104020204" pitchFamily="34" charset="0"/>
              </a:rPr>
              <a:t>, </a:t>
            </a:r>
            <a:r>
              <a:rPr lang="it-IT" b="1" dirty="0">
                <a:latin typeface="Abadi Extra Light" panose="020B0204020104020204" pitchFamily="34" charset="0"/>
                <a:hlinkClick r:id="rId16"/>
              </a:rPr>
              <a:t>https://madewithmotif.com/2021/12/08/motif-foodworks-announces-the-commercial-launch-of-hemami-food-tech-earns-generally-recognized-as-safe-gras-status-from-fda/</a:t>
            </a:r>
            <a:endParaRPr lang="it-IT" b="1" dirty="0">
              <a:latin typeface="Abadi Extra Light" panose="020B02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b="1" dirty="0">
                <a:latin typeface="Abadi Extra Light" panose="020B0204020104020204" pitchFamily="34" charset="0"/>
              </a:rPr>
              <a:t>Slide n. 21, 22: </a:t>
            </a:r>
            <a:r>
              <a:rPr lang="it-IT" b="1" dirty="0">
                <a:latin typeface="Abadi Extra Light" panose="020B0204020104020204" pitchFamily="34" charset="0"/>
                <a:hlinkClick r:id="rId17"/>
              </a:rPr>
              <a:t>https://portal.unifiedpatents.com/</a:t>
            </a:r>
            <a:r>
              <a:rPr lang="it-IT" b="1" dirty="0" err="1">
                <a:latin typeface="Abadi Extra Light" panose="020B0204020104020204" pitchFamily="34" charset="0"/>
                <a:hlinkClick r:id="rId17"/>
              </a:rPr>
              <a:t>ptab</a:t>
            </a:r>
            <a:r>
              <a:rPr lang="it-IT" b="1" dirty="0">
                <a:latin typeface="Abadi Extra Light" panose="020B0204020104020204" pitchFamily="34" charset="0"/>
                <a:hlinkClick r:id="rId17"/>
              </a:rPr>
              <a:t>/</a:t>
            </a:r>
            <a:r>
              <a:rPr lang="it-IT" b="1" dirty="0" err="1">
                <a:latin typeface="Abadi Extra Light" panose="020B0204020104020204" pitchFamily="34" charset="0"/>
                <a:hlinkClick r:id="rId17"/>
              </a:rPr>
              <a:t>caselist?filings.full_text</a:t>
            </a:r>
            <a:r>
              <a:rPr lang="it-IT" b="1" dirty="0">
                <a:latin typeface="Abadi Extra Light" panose="020B0204020104020204" pitchFamily="34" charset="0"/>
                <a:hlinkClick r:id="rId17"/>
              </a:rPr>
              <a:t>=</a:t>
            </a:r>
            <a:r>
              <a:rPr lang="it-IT" b="1" dirty="0" err="1">
                <a:latin typeface="Abadi Extra Light" panose="020B0204020104020204" pitchFamily="34" charset="0"/>
                <a:hlinkClick r:id="rId17"/>
              </a:rPr>
              <a:t>Motif+Foodworks&amp;sort</a:t>
            </a:r>
            <a:r>
              <a:rPr lang="it-IT" b="1" dirty="0">
                <a:latin typeface="Abadi Extra Light" panose="020B0204020104020204" pitchFamily="34" charset="0"/>
                <a:hlinkClick r:id="rId17"/>
              </a:rPr>
              <a:t>=-</a:t>
            </a:r>
            <a:r>
              <a:rPr lang="it-IT" b="1" dirty="0" err="1">
                <a:latin typeface="Abadi Extra Light" panose="020B0204020104020204" pitchFamily="34" charset="0"/>
                <a:hlinkClick r:id="rId17"/>
              </a:rPr>
              <a:t>filing_date</a:t>
            </a:r>
            <a:r>
              <a:rPr lang="it-IT" b="1" dirty="0">
                <a:latin typeface="Abadi Extra Light" panose="020B0204020104020204" pitchFamily="34" charset="0"/>
              </a:rPr>
              <a:t>, </a:t>
            </a:r>
            <a:r>
              <a:rPr lang="it-IT" b="1" dirty="0">
                <a:latin typeface="Abadi Extra Light" panose="020B0204020104020204" pitchFamily="34" charset="0"/>
                <a:hlinkClick r:id="rId18"/>
              </a:rPr>
              <a:t>https://worldwide.espacenet.com/patent/search/family/053675762/publication/EP2943072B1?q=EP2943072B1</a:t>
            </a:r>
            <a:r>
              <a:rPr lang="it-IT" b="1" dirty="0">
                <a:latin typeface="Abadi Extra Light" panose="020B0204020104020204" pitchFamily="34" charset="0"/>
              </a:rPr>
              <a:t>, </a:t>
            </a:r>
            <a:r>
              <a:rPr lang="it-IT" b="1" dirty="0">
                <a:latin typeface="Abadi Extra Light" panose="020B0204020104020204" pitchFamily="34" charset="0"/>
                <a:hlinkClick r:id="rId19"/>
              </a:rPr>
              <a:t>https://www.fooddive.com/news/impossible-foods-sues-motif-foodworks-over-its-plant-based-heme-product/620147/</a:t>
            </a:r>
            <a:endParaRPr lang="it-IT" b="1" dirty="0">
              <a:latin typeface="Abadi Extra Light" panose="020B02040201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71CFAD-7325-09E7-39B4-1312B922102E}"/>
              </a:ext>
            </a:extLst>
          </p:cNvPr>
          <p:cNvSpPr txBox="1"/>
          <p:nvPr/>
        </p:nvSpPr>
        <p:spPr>
          <a:xfrm>
            <a:off x="1055225" y="188734"/>
            <a:ext cx="1008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8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SOURCES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A188B2-5CEB-7599-6974-AB302FD7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011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erendina, sandwich&#10;&#10;Descrizione generata automaticamente">
            <a:extLst>
              <a:ext uri="{FF2B5EF4-FFF2-40B4-BE49-F238E27FC236}">
                <a16:creationId xmlns:a16="http://schemas.microsoft.com/office/drawing/2014/main" id="{253466CF-E161-B810-8AAD-A331F4FA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606" y="-428266"/>
            <a:ext cx="1029102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E175BF-9787-6FCB-EEC5-0A7A413F0E95}"/>
              </a:ext>
            </a:extLst>
          </p:cNvPr>
          <p:cNvSpPr txBox="1"/>
          <p:nvPr/>
        </p:nvSpPr>
        <p:spPr>
          <a:xfrm>
            <a:off x="792480" y="1745629"/>
            <a:ext cx="5303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THANK YOU</a:t>
            </a:r>
          </a:p>
          <a:p>
            <a:r>
              <a:rPr lang="it-IT" sz="7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 YOUR</a:t>
            </a:r>
          </a:p>
          <a:p>
            <a:r>
              <a:rPr lang="it-IT" sz="7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ATTENTION</a:t>
            </a:r>
            <a:endParaRPr lang="it-IT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9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cielo, esterni&#10;&#10;Descrizione generata automaticamente">
            <a:extLst>
              <a:ext uri="{FF2B5EF4-FFF2-40B4-BE49-F238E27FC236}">
                <a16:creationId xmlns:a16="http://schemas.microsoft.com/office/drawing/2014/main" id="{459C96EF-7955-6A2C-7473-0CBDAF87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62062"/>
            <a:ext cx="12192000" cy="81200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7B7A919-52AB-871D-7457-DA452B8DA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45" y="859437"/>
            <a:ext cx="6549110" cy="513912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D40669-89D1-86FC-2E14-9E38CCD8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45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cielo, esterni&#10;&#10;Descrizione generata automaticamente">
            <a:extLst>
              <a:ext uri="{FF2B5EF4-FFF2-40B4-BE49-F238E27FC236}">
                <a16:creationId xmlns:a16="http://schemas.microsoft.com/office/drawing/2014/main" id="{459C96EF-7955-6A2C-7473-0CBDAF87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62062"/>
            <a:ext cx="12192000" cy="81200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28A7C2-07DE-A2F1-C4BE-DB3AFFC1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76" y="403860"/>
            <a:ext cx="6464247" cy="605028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787849-7561-96EA-804A-EBD1F7A1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8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cielo, esterni&#10;&#10;Descrizione generata automaticamente">
            <a:extLst>
              <a:ext uri="{FF2B5EF4-FFF2-40B4-BE49-F238E27FC236}">
                <a16:creationId xmlns:a16="http://schemas.microsoft.com/office/drawing/2014/main" id="{57753A18-DC58-FBC4-5147-35FF3A12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62062"/>
            <a:ext cx="12192000" cy="81200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6602A6F-8C7B-298D-DFF4-7437F6873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19" y="873578"/>
            <a:ext cx="7240361" cy="511084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F94D899-8B3B-1DB4-1546-9CAA664D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98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cielo, esterni&#10;&#10;Descrizione generata automaticamente">
            <a:extLst>
              <a:ext uri="{FF2B5EF4-FFF2-40B4-BE49-F238E27FC236}">
                <a16:creationId xmlns:a16="http://schemas.microsoft.com/office/drawing/2014/main" id="{57753A18-DC58-FBC4-5147-35FF3A12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62062"/>
            <a:ext cx="12192000" cy="812006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3E1B6CF-104F-5CF5-0CE4-5C480A51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0" y="1195863"/>
            <a:ext cx="7940041" cy="44662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2D022233-F559-C7B4-1309-CE8247C8C17A}"/>
              </a:ext>
            </a:extLst>
          </p:cNvPr>
          <p:cNvSpPr/>
          <p:nvPr/>
        </p:nvSpPr>
        <p:spPr>
          <a:xfrm>
            <a:off x="8895932" y="3412027"/>
            <a:ext cx="1082764" cy="111204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352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E3FE1E9-B681-6CF4-C6DC-F142F3908A88}"/>
              </a:ext>
            </a:extLst>
          </p:cNvPr>
          <p:cNvSpPr/>
          <p:nvPr/>
        </p:nvSpPr>
        <p:spPr>
          <a:xfrm>
            <a:off x="9674528" y="2564026"/>
            <a:ext cx="1283664" cy="131838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53FB47D-6384-1B92-93E0-E55F5F7845EC}"/>
              </a:ext>
            </a:extLst>
          </p:cNvPr>
          <p:cNvSpPr/>
          <p:nvPr/>
        </p:nvSpPr>
        <p:spPr>
          <a:xfrm>
            <a:off x="9794605" y="3888283"/>
            <a:ext cx="1283664" cy="1318382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B5AC7DC-02D1-C4ED-2609-EDE39D04C0B5}"/>
              </a:ext>
            </a:extLst>
          </p:cNvPr>
          <p:cNvSpPr/>
          <p:nvPr/>
        </p:nvSpPr>
        <p:spPr>
          <a:xfrm>
            <a:off x="10027332" y="1448580"/>
            <a:ext cx="1235028" cy="126843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92692E2-D518-8E13-1DD5-5B75BCD450DB}"/>
              </a:ext>
            </a:extLst>
          </p:cNvPr>
          <p:cNvSpPr/>
          <p:nvPr/>
        </p:nvSpPr>
        <p:spPr>
          <a:xfrm>
            <a:off x="8941110" y="1823668"/>
            <a:ext cx="1082764" cy="111204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352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7E7C52-7972-6700-0376-D3205EAD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1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interni, piatto&#10;&#10;Descrizione generata automaticamente">
            <a:extLst>
              <a:ext uri="{FF2B5EF4-FFF2-40B4-BE49-F238E27FC236}">
                <a16:creationId xmlns:a16="http://schemas.microsoft.com/office/drawing/2014/main" id="{1137E057-4716-2D0C-3B54-1D5487784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472" y="1"/>
            <a:ext cx="13441743" cy="707791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D80BB2-6A94-6326-F11A-9937ECA2DC7B}"/>
              </a:ext>
            </a:extLst>
          </p:cNvPr>
          <p:cNvSpPr txBox="1"/>
          <p:nvPr/>
        </p:nvSpPr>
        <p:spPr>
          <a:xfrm>
            <a:off x="1675558" y="2644170"/>
            <a:ext cx="88408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9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THIS IS MEAT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785B1-6330-99AA-60BC-8FE9BD16EE69}"/>
              </a:ext>
            </a:extLst>
          </p:cNvPr>
          <p:cNvSpPr txBox="1"/>
          <p:nvPr/>
        </p:nvSpPr>
        <p:spPr>
          <a:xfrm>
            <a:off x="4948891" y="4002127"/>
            <a:ext cx="229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…RIGHT?</a:t>
            </a:r>
          </a:p>
        </p:txBody>
      </p:sp>
    </p:spTree>
    <p:extLst>
      <p:ext uri="{BB962C8B-B14F-4D97-AF65-F5344CB8AC3E}">
        <p14:creationId xmlns:p14="http://schemas.microsoft.com/office/powerpoint/2010/main" val="239971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uomo, esterni, tuta&#10;&#10;Descrizione generata automaticamente">
            <a:extLst>
              <a:ext uri="{FF2B5EF4-FFF2-40B4-BE49-F238E27FC236}">
                <a16:creationId xmlns:a16="http://schemas.microsoft.com/office/drawing/2014/main" id="{5A2F42FB-F32F-06B9-CB7C-6769D4650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2" y="1447223"/>
            <a:ext cx="2846378" cy="3795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B7E5B-BEB3-E859-E3E4-3BDCA4F5F33D}"/>
              </a:ext>
            </a:extLst>
          </p:cNvPr>
          <p:cNvSpPr txBox="1"/>
          <p:nvPr/>
        </p:nvSpPr>
        <p:spPr>
          <a:xfrm>
            <a:off x="3771900" y="25093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54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2009</a:t>
            </a:r>
            <a:endParaRPr lang="it-IT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3B881A-BF79-609E-9DE6-D02006632D5E}"/>
              </a:ext>
            </a:extLst>
          </p:cNvPr>
          <p:cNvSpPr txBox="1"/>
          <p:nvPr/>
        </p:nvSpPr>
        <p:spPr>
          <a:xfrm>
            <a:off x="3872944" y="1746974"/>
            <a:ext cx="701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24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Dr. Patrick O. Brown</a:t>
            </a:r>
            <a:endParaRPr lang="en-GB" sz="2400" b="1" dirty="0">
              <a:latin typeface="Abadi Extra Light" panose="020B0204020104020204" pitchFamily="34" charset="0"/>
            </a:endParaRPr>
          </a:p>
          <a:p>
            <a:r>
              <a:rPr lang="en-GB" sz="2400" dirty="0">
                <a:latin typeface="Abadi Extra Light" panose="020B0204020104020204" pitchFamily="34" charset="0"/>
              </a:rPr>
              <a:t>Stanford researcher and professor of Biochemistry.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9C27D9-16BC-140B-82B5-B0EB6DFADAD5}"/>
              </a:ext>
            </a:extLst>
          </p:cNvPr>
          <p:cNvSpPr txBox="1"/>
          <p:nvPr/>
        </p:nvSpPr>
        <p:spPr>
          <a:xfrm>
            <a:off x="3872944" y="3112309"/>
            <a:ext cx="802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badi Extra Light" panose="020B0204020104020204" pitchFamily="34" charset="0"/>
              </a:rPr>
              <a:t>Took a </a:t>
            </a:r>
            <a:r>
              <a:rPr lang="en-GB" sz="2400" b="1" dirty="0">
                <a:latin typeface="Abadi Extra Light" panose="020B0204020104020204" pitchFamily="34" charset="0"/>
              </a:rPr>
              <a:t>sabbatical</a:t>
            </a:r>
            <a:r>
              <a:rPr lang="en-GB" sz="2400" dirty="0">
                <a:latin typeface="Abadi Extra Light" panose="020B0204020104020204" pitchFamily="34" charset="0"/>
              </a:rPr>
              <a:t> to study the world’s largest environmental problem: </a:t>
            </a:r>
            <a:r>
              <a:rPr lang="en-US" sz="2400" dirty="0">
                <a:latin typeface="Abadi Extra Light" panose="020B0204020104020204" pitchFamily="34" charset="0"/>
              </a:rPr>
              <a:t>the </a:t>
            </a:r>
            <a:r>
              <a:rPr lang="en-US" sz="2400" b="1" dirty="0">
                <a:latin typeface="Abadi Extra Light" panose="020B0204020104020204" pitchFamily="34" charset="0"/>
              </a:rPr>
              <a:t>use of animals to produce food</a:t>
            </a:r>
            <a:r>
              <a:rPr lang="en-GB" sz="2400" dirty="0">
                <a:latin typeface="Abadi Extra Light" panose="020B0204020104020204" pitchFamily="34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5ABCC7-F31B-AFD6-1EF8-3AEC062206A0}"/>
              </a:ext>
            </a:extLst>
          </p:cNvPr>
          <p:cNvSpPr txBox="1"/>
          <p:nvPr/>
        </p:nvSpPr>
        <p:spPr>
          <a:xfrm>
            <a:off x="4502966" y="5460498"/>
            <a:ext cx="68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Georgia Pro Light" panose="02040302050405020303" pitchFamily="18" charset="0"/>
              </a:rPr>
              <a:t>Why does meat </a:t>
            </a:r>
            <a:r>
              <a:rPr lang="en-US" sz="2800" i="1" dirty="0">
                <a:latin typeface="Georgia Pro Light" panose="02040302050405020303" pitchFamily="18" charset="0"/>
              </a:rPr>
              <a:t>smells, handles, cooks </a:t>
            </a:r>
          </a:p>
          <a:p>
            <a:pPr algn="ctr"/>
            <a:r>
              <a:rPr lang="en-US" sz="2800" i="1" dirty="0">
                <a:latin typeface="Georgia Pro Light" panose="02040302050405020303" pitchFamily="18" charset="0"/>
              </a:rPr>
              <a:t>and tastes like</a:t>
            </a:r>
            <a:r>
              <a:rPr lang="en-GB" sz="2800" i="1" dirty="0">
                <a:latin typeface="Georgia Pro Light" panose="02040302050405020303" pitchFamily="18" charset="0"/>
              </a:rPr>
              <a:t> meat?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087FA7-49F6-DFB9-2010-D9BE0F69DA53}"/>
              </a:ext>
            </a:extLst>
          </p:cNvPr>
          <p:cNvSpPr txBox="1"/>
          <p:nvPr/>
        </p:nvSpPr>
        <p:spPr>
          <a:xfrm>
            <a:off x="3872944" y="44164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>
                <a:latin typeface="Abadi Extra Light" panose="020B0204020104020204" pitchFamily="34" charset="0"/>
              </a:rPr>
              <a:t>Recruited</a:t>
            </a:r>
            <a:r>
              <a:rPr lang="it-IT" sz="2400" dirty="0">
                <a:latin typeface="Abadi Extra Light" panose="020B0204020104020204" pitchFamily="34" charset="0"/>
              </a:rPr>
              <a:t> </a:t>
            </a:r>
            <a:r>
              <a:rPr lang="en-US" sz="2400" dirty="0">
                <a:latin typeface="Abadi Extra Light" panose="020B0204020104020204" pitchFamily="34" charset="0"/>
              </a:rPr>
              <a:t>a </a:t>
            </a:r>
            <a:r>
              <a:rPr lang="en-US" sz="2400" b="1" dirty="0">
                <a:latin typeface="Abadi Extra Light" panose="020B0204020104020204" pitchFamily="34" charset="0"/>
              </a:rPr>
              <a:t>small team of scientists to determine</a:t>
            </a:r>
            <a:r>
              <a:rPr lang="en-US" sz="2400" dirty="0">
                <a:latin typeface="Abadi Extra Light" panose="020B0204020104020204" pitchFamily="34" charset="0"/>
              </a:rPr>
              <a:t>:</a:t>
            </a:r>
            <a:endParaRPr lang="en-GB" sz="2400" dirty="0">
              <a:latin typeface="Abadi Extra Light" panose="020B0204020104020204" pitchFamily="34" charset="0"/>
            </a:endParaRPr>
          </a:p>
        </p:txBody>
      </p:sp>
      <p:pic>
        <p:nvPicPr>
          <p:cNvPr id="2050" name="Picture 2" descr="Stanford University - Wikipedia">
            <a:extLst>
              <a:ext uri="{FF2B5EF4-FFF2-40B4-BE49-F238E27FC236}">
                <a16:creationId xmlns:a16="http://schemas.microsoft.com/office/drawing/2014/main" id="{42962F9A-9E0A-66E1-CA53-174DF358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2" y="4583666"/>
            <a:ext cx="1228520" cy="12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73">
            <a:extLst>
              <a:ext uri="{FF2B5EF4-FFF2-40B4-BE49-F238E27FC236}">
                <a16:creationId xmlns:a16="http://schemas.microsoft.com/office/drawing/2014/main" id="{AFEBEB2B-41B8-A2DE-0ED2-D1FED431DD10}"/>
              </a:ext>
            </a:extLst>
          </p:cNvPr>
          <p:cNvSpPr/>
          <p:nvPr/>
        </p:nvSpPr>
        <p:spPr>
          <a:xfrm>
            <a:off x="4401366" y="5242394"/>
            <a:ext cx="521363" cy="622748"/>
          </a:xfrm>
          <a:custGeom>
            <a:avLst/>
            <a:gdLst>
              <a:gd name="connsiteX0" fmla="*/ 933203 w 1005227"/>
              <a:gd name="connsiteY0" fmla="*/ 0 h 761102"/>
              <a:gd name="connsiteX1" fmla="*/ 973261 w 1005227"/>
              <a:gd name="connsiteY1" fmla="*/ 2225 h 761102"/>
              <a:gd name="connsiteX2" fmla="*/ 997000 w 1005227"/>
              <a:gd name="connsiteY2" fmla="*/ 9643 h 761102"/>
              <a:gd name="connsiteX3" fmla="*/ 1005160 w 1005227"/>
              <a:gd name="connsiteY3" fmla="*/ 23738 h 761102"/>
              <a:gd name="connsiteX4" fmla="*/ 998483 w 1005227"/>
              <a:gd name="connsiteY4" fmla="*/ 44509 h 761102"/>
              <a:gd name="connsiteX5" fmla="*/ 804128 w 1005227"/>
              <a:gd name="connsiteY5" fmla="*/ 452507 h 761102"/>
              <a:gd name="connsiteX6" fmla="*/ 804128 w 1005227"/>
              <a:gd name="connsiteY6" fmla="*/ 639445 h 761102"/>
              <a:gd name="connsiteX7" fmla="*/ 795968 w 1005227"/>
              <a:gd name="connsiteY7" fmla="*/ 701757 h 761102"/>
              <a:gd name="connsiteX8" fmla="*/ 770746 w 1005227"/>
              <a:gd name="connsiteY8" fmla="*/ 738848 h 761102"/>
              <a:gd name="connsiteX9" fmla="*/ 727721 w 1005227"/>
              <a:gd name="connsiteY9" fmla="*/ 756651 h 761102"/>
              <a:gd name="connsiteX10" fmla="*/ 666150 w 1005227"/>
              <a:gd name="connsiteY10" fmla="*/ 761102 h 761102"/>
              <a:gd name="connsiteX11" fmla="*/ 605321 w 1005227"/>
              <a:gd name="connsiteY11" fmla="*/ 756651 h 761102"/>
              <a:gd name="connsiteX12" fmla="*/ 563779 w 1005227"/>
              <a:gd name="connsiteY12" fmla="*/ 738848 h 761102"/>
              <a:gd name="connsiteX13" fmla="*/ 539300 w 1005227"/>
              <a:gd name="connsiteY13" fmla="*/ 701757 h 761102"/>
              <a:gd name="connsiteX14" fmla="*/ 531140 w 1005227"/>
              <a:gd name="connsiteY14" fmla="*/ 639445 h 761102"/>
              <a:gd name="connsiteX15" fmla="*/ 535590 w 1005227"/>
              <a:gd name="connsiteY15" fmla="*/ 557103 h 761102"/>
              <a:gd name="connsiteX16" fmla="*/ 549685 w 1005227"/>
              <a:gd name="connsiteY16" fmla="*/ 485147 h 761102"/>
              <a:gd name="connsiteX17" fmla="*/ 576390 w 1005227"/>
              <a:gd name="connsiteY17" fmla="*/ 417642 h 761102"/>
              <a:gd name="connsiteX18" fmla="*/ 617190 w 1005227"/>
              <a:gd name="connsiteY18" fmla="*/ 347169 h 761102"/>
              <a:gd name="connsiteX19" fmla="*/ 817480 w 1005227"/>
              <a:gd name="connsiteY19" fmla="*/ 43025 h 761102"/>
              <a:gd name="connsiteX20" fmla="*/ 833800 w 1005227"/>
              <a:gd name="connsiteY20" fmla="*/ 23738 h 761102"/>
              <a:gd name="connsiteX21" fmla="*/ 856055 w 1005227"/>
              <a:gd name="connsiteY21" fmla="*/ 11127 h 761102"/>
              <a:gd name="connsiteX22" fmla="*/ 887953 w 1005227"/>
              <a:gd name="connsiteY22" fmla="*/ 2967 h 761102"/>
              <a:gd name="connsiteX23" fmla="*/ 933203 w 1005227"/>
              <a:gd name="connsiteY23" fmla="*/ 0 h 761102"/>
              <a:gd name="connsiteX24" fmla="*/ 402064 w 1005227"/>
              <a:gd name="connsiteY24" fmla="*/ 0 h 761102"/>
              <a:gd name="connsiteX25" fmla="*/ 441380 w 1005227"/>
              <a:gd name="connsiteY25" fmla="*/ 2225 h 761102"/>
              <a:gd name="connsiteX26" fmla="*/ 465118 w 1005227"/>
              <a:gd name="connsiteY26" fmla="*/ 9643 h 761102"/>
              <a:gd name="connsiteX27" fmla="*/ 473278 w 1005227"/>
              <a:gd name="connsiteY27" fmla="*/ 23738 h 761102"/>
              <a:gd name="connsiteX28" fmla="*/ 467343 w 1005227"/>
              <a:gd name="connsiteY28" fmla="*/ 44509 h 761102"/>
              <a:gd name="connsiteX29" fmla="*/ 272988 w 1005227"/>
              <a:gd name="connsiteY29" fmla="*/ 452507 h 761102"/>
              <a:gd name="connsiteX30" fmla="*/ 272988 w 1005227"/>
              <a:gd name="connsiteY30" fmla="*/ 639445 h 761102"/>
              <a:gd name="connsiteX31" fmla="*/ 264828 w 1005227"/>
              <a:gd name="connsiteY31" fmla="*/ 701757 h 761102"/>
              <a:gd name="connsiteX32" fmla="*/ 239606 w 1005227"/>
              <a:gd name="connsiteY32" fmla="*/ 738848 h 761102"/>
              <a:gd name="connsiteX33" fmla="*/ 196581 w 1005227"/>
              <a:gd name="connsiteY33" fmla="*/ 756651 h 761102"/>
              <a:gd name="connsiteX34" fmla="*/ 135010 w 1005227"/>
              <a:gd name="connsiteY34" fmla="*/ 761102 h 761102"/>
              <a:gd name="connsiteX35" fmla="*/ 74181 w 1005227"/>
              <a:gd name="connsiteY35" fmla="*/ 756651 h 761102"/>
              <a:gd name="connsiteX36" fmla="*/ 32640 w 1005227"/>
              <a:gd name="connsiteY36" fmla="*/ 738848 h 761102"/>
              <a:gd name="connsiteX37" fmla="*/ 8160 w 1005227"/>
              <a:gd name="connsiteY37" fmla="*/ 701757 h 761102"/>
              <a:gd name="connsiteX38" fmla="*/ 0 w 1005227"/>
              <a:gd name="connsiteY38" fmla="*/ 639445 h 761102"/>
              <a:gd name="connsiteX39" fmla="*/ 4451 w 1005227"/>
              <a:gd name="connsiteY39" fmla="*/ 557103 h 761102"/>
              <a:gd name="connsiteX40" fmla="*/ 18545 w 1005227"/>
              <a:gd name="connsiteY40" fmla="*/ 485147 h 761102"/>
              <a:gd name="connsiteX41" fmla="*/ 45251 w 1005227"/>
              <a:gd name="connsiteY41" fmla="*/ 417642 h 761102"/>
              <a:gd name="connsiteX42" fmla="*/ 86050 w 1005227"/>
              <a:gd name="connsiteY42" fmla="*/ 347169 h 761102"/>
              <a:gd name="connsiteX43" fmla="*/ 286341 w 1005227"/>
              <a:gd name="connsiteY43" fmla="*/ 43025 h 761102"/>
              <a:gd name="connsiteX44" fmla="*/ 302661 w 1005227"/>
              <a:gd name="connsiteY44" fmla="*/ 23738 h 761102"/>
              <a:gd name="connsiteX45" fmla="*/ 324915 w 1005227"/>
              <a:gd name="connsiteY45" fmla="*/ 11127 h 761102"/>
              <a:gd name="connsiteX46" fmla="*/ 356813 w 1005227"/>
              <a:gd name="connsiteY46" fmla="*/ 2967 h 761102"/>
              <a:gd name="connsiteX47" fmla="*/ 402064 w 1005227"/>
              <a:gd name="connsiteY47" fmla="*/ 0 h 7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05227" h="761102">
                <a:moveTo>
                  <a:pt x="933203" y="0"/>
                </a:moveTo>
                <a:cubicBezTo>
                  <a:pt x="949029" y="0"/>
                  <a:pt x="962381" y="741"/>
                  <a:pt x="973261" y="2225"/>
                </a:cubicBezTo>
                <a:cubicBezTo>
                  <a:pt x="984141" y="3709"/>
                  <a:pt x="992054" y="6181"/>
                  <a:pt x="997000" y="9643"/>
                </a:cubicBezTo>
                <a:cubicBezTo>
                  <a:pt x="1001945" y="13105"/>
                  <a:pt x="1004665" y="17803"/>
                  <a:pt x="1005160" y="23738"/>
                </a:cubicBezTo>
                <a:cubicBezTo>
                  <a:pt x="1005654" y="29672"/>
                  <a:pt x="1003429" y="36596"/>
                  <a:pt x="998483" y="44509"/>
                </a:cubicBezTo>
                <a:lnTo>
                  <a:pt x="804128" y="452507"/>
                </a:lnTo>
                <a:lnTo>
                  <a:pt x="804128" y="639445"/>
                </a:lnTo>
                <a:cubicBezTo>
                  <a:pt x="804128" y="665161"/>
                  <a:pt x="801408" y="685932"/>
                  <a:pt x="795968" y="701757"/>
                </a:cubicBezTo>
                <a:cubicBezTo>
                  <a:pt x="790528" y="717582"/>
                  <a:pt x="782120" y="729946"/>
                  <a:pt x="770746" y="738848"/>
                </a:cubicBezTo>
                <a:cubicBezTo>
                  <a:pt x="759371" y="747749"/>
                  <a:pt x="745030" y="753684"/>
                  <a:pt x="727721" y="756651"/>
                </a:cubicBezTo>
                <a:cubicBezTo>
                  <a:pt x="710412" y="759618"/>
                  <a:pt x="689888" y="761102"/>
                  <a:pt x="666150" y="761102"/>
                </a:cubicBezTo>
                <a:cubicBezTo>
                  <a:pt x="642412" y="761102"/>
                  <a:pt x="622136" y="759618"/>
                  <a:pt x="605321" y="756651"/>
                </a:cubicBezTo>
                <a:cubicBezTo>
                  <a:pt x="588507" y="753684"/>
                  <a:pt x="574659" y="747749"/>
                  <a:pt x="563779" y="738848"/>
                </a:cubicBezTo>
                <a:cubicBezTo>
                  <a:pt x="552899" y="729946"/>
                  <a:pt x="544739" y="717582"/>
                  <a:pt x="539300" y="701757"/>
                </a:cubicBezTo>
                <a:cubicBezTo>
                  <a:pt x="533860" y="685932"/>
                  <a:pt x="531140" y="665161"/>
                  <a:pt x="531140" y="639445"/>
                </a:cubicBezTo>
                <a:cubicBezTo>
                  <a:pt x="531140" y="609772"/>
                  <a:pt x="532623" y="582325"/>
                  <a:pt x="535590" y="557103"/>
                </a:cubicBezTo>
                <a:cubicBezTo>
                  <a:pt x="538558" y="531881"/>
                  <a:pt x="543256" y="507896"/>
                  <a:pt x="549685" y="485147"/>
                </a:cubicBezTo>
                <a:cubicBezTo>
                  <a:pt x="556114" y="462398"/>
                  <a:pt x="565016" y="439896"/>
                  <a:pt x="576390" y="417642"/>
                </a:cubicBezTo>
                <a:cubicBezTo>
                  <a:pt x="587765" y="395387"/>
                  <a:pt x="601365" y="371896"/>
                  <a:pt x="617190" y="347169"/>
                </a:cubicBezTo>
                <a:lnTo>
                  <a:pt x="817480" y="43025"/>
                </a:lnTo>
                <a:cubicBezTo>
                  <a:pt x="822426" y="35112"/>
                  <a:pt x="827866" y="28683"/>
                  <a:pt x="833800" y="23738"/>
                </a:cubicBezTo>
                <a:cubicBezTo>
                  <a:pt x="839735" y="18792"/>
                  <a:pt x="847153" y="14589"/>
                  <a:pt x="856055" y="11127"/>
                </a:cubicBezTo>
                <a:cubicBezTo>
                  <a:pt x="864956" y="7665"/>
                  <a:pt x="875589" y="4945"/>
                  <a:pt x="887953" y="2967"/>
                </a:cubicBezTo>
                <a:cubicBezTo>
                  <a:pt x="900316" y="989"/>
                  <a:pt x="915400" y="0"/>
                  <a:pt x="933203" y="0"/>
                </a:cubicBezTo>
                <a:close/>
                <a:moveTo>
                  <a:pt x="402064" y="0"/>
                </a:moveTo>
                <a:cubicBezTo>
                  <a:pt x="417889" y="0"/>
                  <a:pt x="430995" y="741"/>
                  <a:pt x="441380" y="2225"/>
                </a:cubicBezTo>
                <a:cubicBezTo>
                  <a:pt x="451765" y="3709"/>
                  <a:pt x="459678" y="6181"/>
                  <a:pt x="465118" y="9643"/>
                </a:cubicBezTo>
                <a:cubicBezTo>
                  <a:pt x="470558" y="13105"/>
                  <a:pt x="473278" y="17803"/>
                  <a:pt x="473278" y="23738"/>
                </a:cubicBezTo>
                <a:cubicBezTo>
                  <a:pt x="473278" y="29672"/>
                  <a:pt x="471300" y="36596"/>
                  <a:pt x="467343" y="44509"/>
                </a:cubicBezTo>
                <a:lnTo>
                  <a:pt x="272988" y="452507"/>
                </a:lnTo>
                <a:lnTo>
                  <a:pt x="272988" y="639445"/>
                </a:lnTo>
                <a:cubicBezTo>
                  <a:pt x="272988" y="665161"/>
                  <a:pt x="270268" y="685932"/>
                  <a:pt x="264828" y="701757"/>
                </a:cubicBezTo>
                <a:cubicBezTo>
                  <a:pt x="259388" y="717582"/>
                  <a:pt x="250981" y="729946"/>
                  <a:pt x="239606" y="738848"/>
                </a:cubicBezTo>
                <a:cubicBezTo>
                  <a:pt x="228232" y="747749"/>
                  <a:pt x="213890" y="753684"/>
                  <a:pt x="196581" y="756651"/>
                </a:cubicBezTo>
                <a:cubicBezTo>
                  <a:pt x="179272" y="759618"/>
                  <a:pt x="158748" y="761102"/>
                  <a:pt x="135010" y="761102"/>
                </a:cubicBezTo>
                <a:cubicBezTo>
                  <a:pt x="111272" y="761102"/>
                  <a:pt x="90996" y="759618"/>
                  <a:pt x="74181" y="756651"/>
                </a:cubicBezTo>
                <a:cubicBezTo>
                  <a:pt x="57367" y="753684"/>
                  <a:pt x="43520" y="747749"/>
                  <a:pt x="32640" y="738848"/>
                </a:cubicBezTo>
                <a:cubicBezTo>
                  <a:pt x="21760" y="729946"/>
                  <a:pt x="13600" y="717582"/>
                  <a:pt x="8160" y="701757"/>
                </a:cubicBezTo>
                <a:cubicBezTo>
                  <a:pt x="2720" y="685932"/>
                  <a:pt x="0" y="665161"/>
                  <a:pt x="0" y="639445"/>
                </a:cubicBezTo>
                <a:cubicBezTo>
                  <a:pt x="0" y="609772"/>
                  <a:pt x="1483" y="582325"/>
                  <a:pt x="4451" y="557103"/>
                </a:cubicBezTo>
                <a:cubicBezTo>
                  <a:pt x="7418" y="531881"/>
                  <a:pt x="12116" y="507896"/>
                  <a:pt x="18545" y="485147"/>
                </a:cubicBezTo>
                <a:cubicBezTo>
                  <a:pt x="24974" y="462398"/>
                  <a:pt x="33876" y="439896"/>
                  <a:pt x="45251" y="417642"/>
                </a:cubicBezTo>
                <a:cubicBezTo>
                  <a:pt x="56625" y="395387"/>
                  <a:pt x="70225" y="371896"/>
                  <a:pt x="86050" y="347169"/>
                </a:cubicBezTo>
                <a:lnTo>
                  <a:pt x="286341" y="43025"/>
                </a:lnTo>
                <a:cubicBezTo>
                  <a:pt x="291286" y="35112"/>
                  <a:pt x="296726" y="28683"/>
                  <a:pt x="302661" y="23738"/>
                </a:cubicBezTo>
                <a:cubicBezTo>
                  <a:pt x="308595" y="18792"/>
                  <a:pt x="316013" y="14589"/>
                  <a:pt x="324915" y="11127"/>
                </a:cubicBezTo>
                <a:cubicBezTo>
                  <a:pt x="333817" y="7665"/>
                  <a:pt x="344449" y="4945"/>
                  <a:pt x="356813" y="2967"/>
                </a:cubicBezTo>
                <a:cubicBezTo>
                  <a:pt x="369177" y="989"/>
                  <a:pt x="384260" y="0"/>
                  <a:pt x="402064" y="0"/>
                </a:cubicBezTo>
                <a:close/>
              </a:path>
            </a:pathLst>
          </a:custGeom>
          <a:solidFill>
            <a:srgbClr val="00D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11" name="Freeform: Shape 74">
            <a:extLst>
              <a:ext uri="{FF2B5EF4-FFF2-40B4-BE49-F238E27FC236}">
                <a16:creationId xmlns:a16="http://schemas.microsoft.com/office/drawing/2014/main" id="{2BEB4D56-22A2-9EC1-9474-5CCD6FA02002}"/>
              </a:ext>
            </a:extLst>
          </p:cNvPr>
          <p:cNvSpPr/>
          <p:nvPr/>
        </p:nvSpPr>
        <p:spPr>
          <a:xfrm>
            <a:off x="10765234" y="5937552"/>
            <a:ext cx="533769" cy="566631"/>
          </a:xfrm>
          <a:custGeom>
            <a:avLst/>
            <a:gdLst>
              <a:gd name="connsiteX0" fmla="*/ 870232 w 1005242"/>
              <a:gd name="connsiteY0" fmla="*/ 0 h 761102"/>
              <a:gd name="connsiteX1" fmla="*/ 930319 w 1005242"/>
              <a:gd name="connsiteY1" fmla="*/ 4451 h 761102"/>
              <a:gd name="connsiteX2" fmla="*/ 972602 w 1005242"/>
              <a:gd name="connsiteY2" fmla="*/ 21512 h 761102"/>
              <a:gd name="connsiteX3" fmla="*/ 997082 w 1005242"/>
              <a:gd name="connsiteY3" fmla="*/ 57861 h 761102"/>
              <a:gd name="connsiteX4" fmla="*/ 1005242 w 1005242"/>
              <a:gd name="connsiteY4" fmla="*/ 120174 h 761102"/>
              <a:gd name="connsiteX5" fmla="*/ 1000792 w 1005242"/>
              <a:gd name="connsiteY5" fmla="*/ 203999 h 761102"/>
              <a:gd name="connsiteX6" fmla="*/ 986697 w 1005242"/>
              <a:gd name="connsiteY6" fmla="*/ 275955 h 761102"/>
              <a:gd name="connsiteX7" fmla="*/ 959992 w 1005242"/>
              <a:gd name="connsiteY7" fmla="*/ 343460 h 761102"/>
              <a:gd name="connsiteX8" fmla="*/ 919192 w 1005242"/>
              <a:gd name="connsiteY8" fmla="*/ 412449 h 761102"/>
              <a:gd name="connsiteX9" fmla="*/ 717418 w 1005242"/>
              <a:gd name="connsiteY9" fmla="*/ 716593 h 761102"/>
              <a:gd name="connsiteX10" fmla="*/ 701840 w 1005242"/>
              <a:gd name="connsiteY10" fmla="*/ 736622 h 761102"/>
              <a:gd name="connsiteX11" fmla="*/ 678844 w 1005242"/>
              <a:gd name="connsiteY11" fmla="*/ 749975 h 761102"/>
              <a:gd name="connsiteX12" fmla="*/ 647688 w 1005242"/>
              <a:gd name="connsiteY12" fmla="*/ 758135 h 761102"/>
              <a:gd name="connsiteX13" fmla="*/ 603179 w 1005242"/>
              <a:gd name="connsiteY13" fmla="*/ 761102 h 761102"/>
              <a:gd name="connsiteX14" fmla="*/ 563863 w 1005242"/>
              <a:gd name="connsiteY14" fmla="*/ 758877 h 761102"/>
              <a:gd name="connsiteX15" fmla="*/ 540124 w 1005242"/>
              <a:gd name="connsiteY15" fmla="*/ 750717 h 761102"/>
              <a:gd name="connsiteX16" fmla="*/ 531965 w 1005242"/>
              <a:gd name="connsiteY16" fmla="*/ 735880 h 761102"/>
              <a:gd name="connsiteX17" fmla="*/ 536415 w 1005242"/>
              <a:gd name="connsiteY17" fmla="*/ 713626 h 761102"/>
              <a:gd name="connsiteX18" fmla="*/ 732255 w 1005242"/>
              <a:gd name="connsiteY18" fmla="*/ 308595 h 761102"/>
              <a:gd name="connsiteX19" fmla="*/ 732255 w 1005242"/>
              <a:gd name="connsiteY19" fmla="*/ 120174 h 761102"/>
              <a:gd name="connsiteX20" fmla="*/ 739673 w 1005242"/>
              <a:gd name="connsiteY20" fmla="*/ 57861 h 761102"/>
              <a:gd name="connsiteX21" fmla="*/ 764153 w 1005242"/>
              <a:gd name="connsiteY21" fmla="*/ 21512 h 761102"/>
              <a:gd name="connsiteX22" fmla="*/ 807178 w 1005242"/>
              <a:gd name="connsiteY22" fmla="*/ 4451 h 761102"/>
              <a:gd name="connsiteX23" fmla="*/ 870232 w 1005242"/>
              <a:gd name="connsiteY23" fmla="*/ 0 h 761102"/>
              <a:gd name="connsiteX24" fmla="*/ 339093 w 1005242"/>
              <a:gd name="connsiteY24" fmla="*/ 0 h 761102"/>
              <a:gd name="connsiteX25" fmla="*/ 399921 w 1005242"/>
              <a:gd name="connsiteY25" fmla="*/ 4451 h 761102"/>
              <a:gd name="connsiteX26" fmla="*/ 441463 w 1005242"/>
              <a:gd name="connsiteY26" fmla="*/ 21512 h 761102"/>
              <a:gd name="connsiteX27" fmla="*/ 465943 w 1005242"/>
              <a:gd name="connsiteY27" fmla="*/ 57861 h 761102"/>
              <a:gd name="connsiteX28" fmla="*/ 474103 w 1005242"/>
              <a:gd name="connsiteY28" fmla="*/ 120174 h 761102"/>
              <a:gd name="connsiteX29" fmla="*/ 469652 w 1005242"/>
              <a:gd name="connsiteY29" fmla="*/ 203999 h 761102"/>
              <a:gd name="connsiteX30" fmla="*/ 455558 w 1005242"/>
              <a:gd name="connsiteY30" fmla="*/ 275955 h 761102"/>
              <a:gd name="connsiteX31" fmla="*/ 428852 w 1005242"/>
              <a:gd name="connsiteY31" fmla="*/ 343460 h 761102"/>
              <a:gd name="connsiteX32" fmla="*/ 388052 w 1005242"/>
              <a:gd name="connsiteY32" fmla="*/ 412449 h 761102"/>
              <a:gd name="connsiteX33" fmla="*/ 186279 w 1005242"/>
              <a:gd name="connsiteY33" fmla="*/ 716593 h 761102"/>
              <a:gd name="connsiteX34" fmla="*/ 170701 w 1005242"/>
              <a:gd name="connsiteY34" fmla="*/ 736622 h 761102"/>
              <a:gd name="connsiteX35" fmla="*/ 147704 w 1005242"/>
              <a:gd name="connsiteY35" fmla="*/ 749975 h 761102"/>
              <a:gd name="connsiteX36" fmla="*/ 116548 w 1005242"/>
              <a:gd name="connsiteY36" fmla="*/ 758135 h 761102"/>
              <a:gd name="connsiteX37" fmla="*/ 72039 w 1005242"/>
              <a:gd name="connsiteY37" fmla="*/ 761102 h 761102"/>
              <a:gd name="connsiteX38" fmla="*/ 31981 w 1005242"/>
              <a:gd name="connsiteY38" fmla="*/ 758877 h 761102"/>
              <a:gd name="connsiteX39" fmla="*/ 8243 w 1005242"/>
              <a:gd name="connsiteY39" fmla="*/ 750717 h 761102"/>
              <a:gd name="connsiteX40" fmla="*/ 83 w 1005242"/>
              <a:gd name="connsiteY40" fmla="*/ 735880 h 761102"/>
              <a:gd name="connsiteX41" fmla="*/ 5276 w 1005242"/>
              <a:gd name="connsiteY41" fmla="*/ 713626 h 761102"/>
              <a:gd name="connsiteX42" fmla="*/ 201115 w 1005242"/>
              <a:gd name="connsiteY42" fmla="*/ 308595 h 761102"/>
              <a:gd name="connsiteX43" fmla="*/ 201115 w 1005242"/>
              <a:gd name="connsiteY43" fmla="*/ 120174 h 761102"/>
              <a:gd name="connsiteX44" fmla="*/ 208533 w 1005242"/>
              <a:gd name="connsiteY44" fmla="*/ 57861 h 761102"/>
              <a:gd name="connsiteX45" fmla="*/ 233013 w 1005242"/>
              <a:gd name="connsiteY45" fmla="*/ 21512 h 761102"/>
              <a:gd name="connsiteX46" fmla="*/ 276038 w 1005242"/>
              <a:gd name="connsiteY46" fmla="*/ 4451 h 761102"/>
              <a:gd name="connsiteX47" fmla="*/ 339093 w 1005242"/>
              <a:gd name="connsiteY47" fmla="*/ 0 h 7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05242" h="761102">
                <a:moveTo>
                  <a:pt x="870232" y="0"/>
                </a:moveTo>
                <a:cubicBezTo>
                  <a:pt x="892981" y="0"/>
                  <a:pt x="913010" y="1483"/>
                  <a:pt x="930319" y="4451"/>
                </a:cubicBezTo>
                <a:cubicBezTo>
                  <a:pt x="947628" y="7418"/>
                  <a:pt x="961723" y="13105"/>
                  <a:pt x="972602" y="21512"/>
                </a:cubicBezTo>
                <a:cubicBezTo>
                  <a:pt x="983483" y="29919"/>
                  <a:pt x="991643" y="42036"/>
                  <a:pt x="997082" y="57861"/>
                </a:cubicBezTo>
                <a:cubicBezTo>
                  <a:pt x="1002523" y="73687"/>
                  <a:pt x="1005242" y="94458"/>
                  <a:pt x="1005242" y="120174"/>
                </a:cubicBezTo>
                <a:cubicBezTo>
                  <a:pt x="1005242" y="150835"/>
                  <a:pt x="1003759" y="178777"/>
                  <a:pt x="1000792" y="203999"/>
                </a:cubicBezTo>
                <a:cubicBezTo>
                  <a:pt x="997824" y="229221"/>
                  <a:pt x="993126" y="253206"/>
                  <a:pt x="986697" y="275955"/>
                </a:cubicBezTo>
                <a:cubicBezTo>
                  <a:pt x="980268" y="298704"/>
                  <a:pt x="971366" y="321206"/>
                  <a:pt x="959992" y="343460"/>
                </a:cubicBezTo>
                <a:cubicBezTo>
                  <a:pt x="948618" y="365715"/>
                  <a:pt x="935018" y="388711"/>
                  <a:pt x="919192" y="412449"/>
                </a:cubicBezTo>
                <a:lnTo>
                  <a:pt x="717418" y="716593"/>
                </a:lnTo>
                <a:cubicBezTo>
                  <a:pt x="713462" y="724506"/>
                  <a:pt x="708269" y="731182"/>
                  <a:pt x="701840" y="736622"/>
                </a:cubicBezTo>
                <a:cubicBezTo>
                  <a:pt x="695411" y="742062"/>
                  <a:pt x="687746" y="746513"/>
                  <a:pt x="678844" y="749975"/>
                </a:cubicBezTo>
                <a:cubicBezTo>
                  <a:pt x="669942" y="753437"/>
                  <a:pt x="659557" y="756157"/>
                  <a:pt x="647688" y="758135"/>
                </a:cubicBezTo>
                <a:cubicBezTo>
                  <a:pt x="635819" y="760113"/>
                  <a:pt x="620982" y="761102"/>
                  <a:pt x="603179" y="761102"/>
                </a:cubicBezTo>
                <a:cubicBezTo>
                  <a:pt x="587354" y="761102"/>
                  <a:pt x="574248" y="760360"/>
                  <a:pt x="563863" y="758877"/>
                </a:cubicBezTo>
                <a:cubicBezTo>
                  <a:pt x="553477" y="757393"/>
                  <a:pt x="545565" y="754673"/>
                  <a:pt x="540124" y="750717"/>
                </a:cubicBezTo>
                <a:cubicBezTo>
                  <a:pt x="534685" y="746760"/>
                  <a:pt x="531965" y="741815"/>
                  <a:pt x="531965" y="735880"/>
                </a:cubicBezTo>
                <a:cubicBezTo>
                  <a:pt x="531965" y="729946"/>
                  <a:pt x="533448" y="722528"/>
                  <a:pt x="536415" y="713626"/>
                </a:cubicBezTo>
                <a:lnTo>
                  <a:pt x="732255" y="308595"/>
                </a:lnTo>
                <a:lnTo>
                  <a:pt x="732255" y="120174"/>
                </a:lnTo>
                <a:cubicBezTo>
                  <a:pt x="732255" y="94458"/>
                  <a:pt x="734728" y="73687"/>
                  <a:pt x="739673" y="57861"/>
                </a:cubicBezTo>
                <a:cubicBezTo>
                  <a:pt x="744618" y="42036"/>
                  <a:pt x="752778" y="29919"/>
                  <a:pt x="764153" y="21512"/>
                </a:cubicBezTo>
                <a:cubicBezTo>
                  <a:pt x="775527" y="13105"/>
                  <a:pt x="789869" y="7418"/>
                  <a:pt x="807178" y="4451"/>
                </a:cubicBezTo>
                <a:cubicBezTo>
                  <a:pt x="824487" y="1483"/>
                  <a:pt x="845505" y="0"/>
                  <a:pt x="870232" y="0"/>
                </a:cubicBezTo>
                <a:close/>
                <a:moveTo>
                  <a:pt x="339093" y="0"/>
                </a:moveTo>
                <a:cubicBezTo>
                  <a:pt x="362831" y="0"/>
                  <a:pt x="383107" y="1483"/>
                  <a:pt x="399921" y="4451"/>
                </a:cubicBezTo>
                <a:cubicBezTo>
                  <a:pt x="416736" y="7418"/>
                  <a:pt x="430583" y="13105"/>
                  <a:pt x="441463" y="21512"/>
                </a:cubicBezTo>
                <a:cubicBezTo>
                  <a:pt x="452343" y="29919"/>
                  <a:pt x="460503" y="42036"/>
                  <a:pt x="465943" y="57861"/>
                </a:cubicBezTo>
                <a:cubicBezTo>
                  <a:pt x="471383" y="73687"/>
                  <a:pt x="474103" y="94458"/>
                  <a:pt x="474103" y="120174"/>
                </a:cubicBezTo>
                <a:cubicBezTo>
                  <a:pt x="474103" y="150835"/>
                  <a:pt x="472619" y="178777"/>
                  <a:pt x="469652" y="203999"/>
                </a:cubicBezTo>
                <a:cubicBezTo>
                  <a:pt x="466685" y="229221"/>
                  <a:pt x="461987" y="253206"/>
                  <a:pt x="455558" y="275955"/>
                </a:cubicBezTo>
                <a:cubicBezTo>
                  <a:pt x="449129" y="298704"/>
                  <a:pt x="440227" y="321206"/>
                  <a:pt x="428852" y="343460"/>
                </a:cubicBezTo>
                <a:cubicBezTo>
                  <a:pt x="417478" y="365715"/>
                  <a:pt x="403878" y="388711"/>
                  <a:pt x="388052" y="412449"/>
                </a:cubicBezTo>
                <a:lnTo>
                  <a:pt x="186279" y="716593"/>
                </a:lnTo>
                <a:cubicBezTo>
                  <a:pt x="182322" y="724506"/>
                  <a:pt x="177130" y="731182"/>
                  <a:pt x="170701" y="736622"/>
                </a:cubicBezTo>
                <a:cubicBezTo>
                  <a:pt x="164272" y="742062"/>
                  <a:pt x="156606" y="746513"/>
                  <a:pt x="147704" y="749975"/>
                </a:cubicBezTo>
                <a:cubicBezTo>
                  <a:pt x="138803" y="753437"/>
                  <a:pt x="128417" y="756157"/>
                  <a:pt x="116548" y="758135"/>
                </a:cubicBezTo>
                <a:cubicBezTo>
                  <a:pt x="104679" y="760113"/>
                  <a:pt x="89843" y="761102"/>
                  <a:pt x="72039" y="761102"/>
                </a:cubicBezTo>
                <a:cubicBezTo>
                  <a:pt x="56214" y="761102"/>
                  <a:pt x="42861" y="760360"/>
                  <a:pt x="31981" y="758877"/>
                </a:cubicBezTo>
                <a:cubicBezTo>
                  <a:pt x="21101" y="757393"/>
                  <a:pt x="13189" y="754673"/>
                  <a:pt x="8243" y="750717"/>
                </a:cubicBezTo>
                <a:cubicBezTo>
                  <a:pt x="3298" y="746760"/>
                  <a:pt x="578" y="741815"/>
                  <a:pt x="83" y="735880"/>
                </a:cubicBezTo>
                <a:cubicBezTo>
                  <a:pt x="-411" y="729946"/>
                  <a:pt x="1320" y="722528"/>
                  <a:pt x="5276" y="713626"/>
                </a:cubicBezTo>
                <a:lnTo>
                  <a:pt x="201115" y="308595"/>
                </a:lnTo>
                <a:lnTo>
                  <a:pt x="201115" y="120174"/>
                </a:lnTo>
                <a:cubicBezTo>
                  <a:pt x="201115" y="94458"/>
                  <a:pt x="203588" y="73687"/>
                  <a:pt x="208533" y="57861"/>
                </a:cubicBezTo>
                <a:cubicBezTo>
                  <a:pt x="213479" y="42036"/>
                  <a:pt x="221639" y="29919"/>
                  <a:pt x="233013" y="21512"/>
                </a:cubicBezTo>
                <a:cubicBezTo>
                  <a:pt x="244388" y="13105"/>
                  <a:pt x="258729" y="7418"/>
                  <a:pt x="276038" y="4451"/>
                </a:cubicBezTo>
                <a:cubicBezTo>
                  <a:pt x="293348" y="1483"/>
                  <a:pt x="314366" y="0"/>
                  <a:pt x="339093" y="0"/>
                </a:cubicBezTo>
                <a:close/>
              </a:path>
            </a:pathLst>
          </a:custGeom>
          <a:solidFill>
            <a:srgbClr val="00D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159F8E6-56DE-8190-54D3-D7266A1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1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possible Foods: Meat made from plants">
            <a:extLst>
              <a:ext uri="{FF2B5EF4-FFF2-40B4-BE49-F238E27FC236}">
                <a16:creationId xmlns:a16="http://schemas.microsoft.com/office/drawing/2014/main" id="{F07D7A71-3974-908B-B66D-AC2B2CBC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3" y="2679676"/>
            <a:ext cx="7447594" cy="16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3F0E2F-3233-50A4-82F2-5649814C5188}"/>
              </a:ext>
            </a:extLst>
          </p:cNvPr>
          <p:cNvSpPr txBox="1"/>
          <p:nvPr/>
        </p:nvSpPr>
        <p:spPr>
          <a:xfrm>
            <a:off x="4612640" y="2021840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In </a:t>
            </a:r>
            <a:r>
              <a:rPr lang="it-IT" sz="2400" b="1" i="0" u="none" strike="noStrike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July</a:t>
            </a:r>
            <a:r>
              <a:rPr lang="it-IT" sz="2400" b="1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 2011, </a:t>
            </a:r>
            <a:r>
              <a:rPr lang="it-IT" sz="2400" b="1" i="0" u="none" strike="noStrike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founded</a:t>
            </a:r>
            <a:endParaRPr lang="it-IT" sz="2400" b="1" dirty="0">
              <a:latin typeface="Bahnschrift SemiBold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F10978-77E4-6038-D392-BE653733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0894-B67E-4006-B63A-B006110C85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4247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707A0A3AB92F34D9E4895713FA23127" ma:contentTypeVersion="2" ma:contentTypeDescription="Creare un nuovo documento." ma:contentTypeScope="" ma:versionID="2f9cd7fe479f9ad16ed6ca49a7bab7ea">
  <xsd:schema xmlns:xsd="http://www.w3.org/2001/XMLSchema" xmlns:xs="http://www.w3.org/2001/XMLSchema" xmlns:p="http://schemas.microsoft.com/office/2006/metadata/properties" xmlns:ns3="aad7d08d-a97c-40d8-8b21-69001d907fbf" targetNamespace="http://schemas.microsoft.com/office/2006/metadata/properties" ma:root="true" ma:fieldsID="bb6ac7b67c991caaa18b19c69f4da017" ns3:_="">
    <xsd:import namespace="aad7d08d-a97c-40d8-8b21-69001d907f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7d08d-a97c-40d8-8b21-69001d907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99A4E1-99C8-4487-AAF3-9A59A76C5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DA9B9E-56B0-49DA-812C-1232467BD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d7d08d-a97c-40d8-8b21-69001d907f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BE149B-5DA9-40E7-A4E0-9B5A080E88AF}">
  <ds:schemaRefs>
    <ds:schemaRef ds:uri="http://schemas.microsoft.com/office/2006/documentManagement/types"/>
    <ds:schemaRef ds:uri="aad7d08d-a97c-40d8-8b21-69001d907fbf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829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6" baseType="lpstr">
      <vt:lpstr>Bahnschrift SemiBold Condensed</vt:lpstr>
      <vt:lpstr>Bahnschrift SemiBold</vt:lpstr>
      <vt:lpstr>Georgia Pro Light</vt:lpstr>
      <vt:lpstr>Arial</vt:lpstr>
      <vt:lpstr>Cascadia Code</vt:lpstr>
      <vt:lpstr>Verdana Pro Cond Semibold</vt:lpstr>
      <vt:lpstr>Bahnschrift SemiBold SemiConden</vt:lpstr>
      <vt:lpstr>Calibri</vt:lpstr>
      <vt:lpstr>Abadi Extra Light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Dardouri Leila</dc:creator>
  <cp:lastModifiedBy>Dardouri Leila</cp:lastModifiedBy>
  <cp:revision>17</cp:revision>
  <dcterms:created xsi:type="dcterms:W3CDTF">2022-12-28T17:36:18Z</dcterms:created>
  <dcterms:modified xsi:type="dcterms:W3CDTF">2023-01-10T21:26:06Z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0x0101005707A0A3AB92F34D9E4895713FA23127</vt:lpwstr>
  </property>
</Properties>
</file>